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0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1.xml" ContentType="application/vnd.openxmlformats-officedocument.presentationml.notesSlide+xml"/>
  <Override PartName="/ppt/embeddings/oleObject13.bin" ContentType="application/vnd.openxmlformats-officedocument.oleObject"/>
  <Override PartName="/ppt/notesSlides/notesSlide22.xml" ContentType="application/vnd.openxmlformats-officedocument.presentationml.notesSlide+xml"/>
  <Override PartName="/ppt/embeddings/oleObject14.bin" ContentType="application/vnd.openxmlformats-officedocument.oleObject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33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339" r:id="rId19"/>
    <p:sldId id="277" r:id="rId20"/>
    <p:sldId id="278" r:id="rId21"/>
    <p:sldId id="338" r:id="rId22"/>
    <p:sldId id="273" r:id="rId23"/>
    <p:sldId id="274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32" r:id="rId41"/>
    <p:sldId id="333" r:id="rId42"/>
    <p:sldId id="303" r:id="rId43"/>
    <p:sldId id="304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305" r:id="rId52"/>
    <p:sldId id="306" r:id="rId53"/>
    <p:sldId id="307" r:id="rId54"/>
    <p:sldId id="308" r:id="rId55"/>
    <p:sldId id="334" r:id="rId56"/>
    <p:sldId id="310" r:id="rId57"/>
    <p:sldId id="309" r:id="rId58"/>
    <p:sldId id="335" r:id="rId59"/>
    <p:sldId id="311" r:id="rId60"/>
    <p:sldId id="336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6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27" r:id="rId92"/>
    <p:sldId id="381" r:id="rId93"/>
    <p:sldId id="382" r:id="rId94"/>
    <p:sldId id="383" r:id="rId95"/>
    <p:sldId id="384" r:id="rId96"/>
    <p:sldId id="385" r:id="rId97"/>
    <p:sldId id="328" r:id="rId98"/>
    <p:sldId id="329" r:id="rId99"/>
    <p:sldId id="330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544" autoAdjust="0"/>
  </p:normalViewPr>
  <p:slideViewPr>
    <p:cSldViewPr>
      <p:cViewPr varScale="1">
        <p:scale>
          <a:sx n="53" d="100"/>
          <a:sy n="53" d="100"/>
        </p:scale>
        <p:origin x="-10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BE43-B95B-48BB-A2D6-9581A931E57D}" type="datetimeFigureOut">
              <a:rPr lang="en-IN" smtClean="0"/>
              <a:t>02/04/18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1BC4-943B-470F-A227-74D3260DC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82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70CC579-07F0-4659-8B52-886EE52C0A0D}" type="slidenum">
              <a:rPr lang="en-US" sz="1200" smtClean="0"/>
              <a:pPr/>
              <a:t>9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ym typeface="Symbol"/>
              </a:rPr>
              <a:t>  is</a:t>
            </a:r>
            <a:r>
              <a:rPr lang="en-US" baseline="0" dirty="0" smtClean="0">
                <a:sym typeface="Symbol"/>
              </a:rPr>
              <a:t> the </a:t>
            </a:r>
            <a:r>
              <a:rPr lang="en-US" baseline="0" dirty="0" err="1" smtClean="0">
                <a:sym typeface="Symbol"/>
              </a:rPr>
              <a:t>labelling</a:t>
            </a:r>
            <a:r>
              <a:rPr lang="en-US" baseline="0" dirty="0" smtClean="0">
                <a:sym typeface="Symbol"/>
              </a:rPr>
              <a:t> function, and A, R and W are projection functions that return the first, second and the third components of the labels.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a subject, we require that it execute with its authority i.e., A(s)=s.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785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Note that, 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is a DAC check i.e. whether the subject</a:t>
            </a:r>
            <a:r>
              <a:rPr lang="en-US" baseline="0" dirty="0" smtClean="0"/>
              <a:t> is allowed to read or not, </a:t>
            </a:r>
            <a:r>
              <a:rPr lang="en-US" dirty="0" smtClean="0"/>
              <a:t>while R(o) </a:t>
            </a:r>
            <a:r>
              <a:rPr lang="en-US" baseline="0" dirty="0" smtClean="0">
                <a:sym typeface="Symbol"/>
              </a:rPr>
              <a:t>&gt;= </a:t>
            </a:r>
            <a:r>
              <a:rPr lang="en-US" dirty="0" smtClean="0"/>
              <a:t>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 smtClean="0">
                <a:sym typeface="Symbol"/>
              </a:rPr>
              <a:t> </a:t>
            </a:r>
            <a:r>
              <a:rPr lang="en-US" dirty="0" smtClean="0"/>
              <a:t> W(s) is a MAC check</a:t>
            </a:r>
            <a:r>
              <a:rPr lang="en-US" baseline="0" dirty="0" smtClean="0"/>
              <a:t> on info. flow i.e. whether info is allowed to flow from object to subject or not. Similarly the write rule also is a combination of DAC with MAC.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These rules are a build-up to the completeness result.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42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every Denning’s policy there</a:t>
            </a:r>
            <a:r>
              <a:rPr lang="en-US" baseline="0" dirty="0" smtClean="0"/>
              <a:t> is </a:t>
            </a:r>
            <a:r>
              <a:rPr lang="en-US" dirty="0" smtClean="0"/>
              <a:t>an</a:t>
            </a:r>
            <a:r>
              <a:rPr lang="en-US" baseline="0" dirty="0" smtClean="0"/>
              <a:t> equivalent (in terms of permitted flows) RW policy.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445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actually construct the RW policy equivalent</a:t>
            </a:r>
            <a:r>
              <a:rPr lang="en-US" baseline="0" dirty="0" smtClean="0"/>
              <a:t> to a given Denning’s policy </a:t>
            </a:r>
            <a:r>
              <a:rPr lang="en-US" baseline="0" dirty="0" smtClean="0">
                <a:sym typeface="Symbol"/>
              </a:rPr>
              <a:t>.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objects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Administrative component can be any arbitrary subject, because as far as flows are concerned this does not play a role. So we set A(o) = s’ for all objects.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Readers component of a object is defined as R(o): the set of all subjects such that Denning’s policy permits info. flow from this object to subject.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Writers component of a object is defined as W(o): the set of all subjects such that Denning’s policy permits info. flow from subject to this object.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subjects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Administrative component is the subject itself i.e. A(s) = 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Readers component of a subject is defined</a:t>
            </a:r>
            <a:r>
              <a:rPr lang="en-US" baseline="0" dirty="0" smtClean="0"/>
              <a:t> as R(s): intersection of readers of all the objects (</a:t>
            </a:r>
            <a:r>
              <a:rPr lang="en-US" sz="1200" baseline="0" dirty="0" smtClean="0">
                <a:sym typeface="Symbol"/>
              </a:rPr>
              <a:t>(o)≤(s)</a:t>
            </a:r>
            <a:r>
              <a:rPr lang="en-US" baseline="0" dirty="0" smtClean="0"/>
              <a:t>) that s can read.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Writers component of a subject is defined</a:t>
            </a:r>
            <a:r>
              <a:rPr lang="en-US" baseline="0" dirty="0" smtClean="0"/>
              <a:t> as W(s): intersection of writers of all the objects (</a:t>
            </a:r>
            <a:r>
              <a:rPr lang="en-US" sz="1200" baseline="0" dirty="0" smtClean="0">
                <a:sym typeface="Symbol"/>
              </a:rPr>
              <a:t>(s)≤(o)</a:t>
            </a:r>
            <a:r>
              <a:rPr lang="en-US" baseline="0" dirty="0" smtClean="0"/>
              <a:t>) that s can write.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74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basic</a:t>
            </a:r>
            <a:r>
              <a:rPr lang="en-US" baseline="0" dirty="0" smtClean="0"/>
              <a:t> example demonstrating how RWFM labels and policies are intuitive and simple.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77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This example illustrates</a:t>
            </a:r>
            <a:r>
              <a:rPr lang="en-US" baseline="0" dirty="0" smtClean="0"/>
              <a:t> that RWFM policy is the most compact spec of a given policy i.e. it specifies the policy with the smallest set of labels. For example, in this example note that though objects o1 and o2 are </a:t>
            </a:r>
            <a:r>
              <a:rPr lang="en-US" baseline="0" dirty="0" err="1" smtClean="0"/>
              <a:t>labelled</a:t>
            </a:r>
            <a:r>
              <a:rPr lang="en-US" baseline="0" dirty="0" smtClean="0"/>
              <a:t> differently in Denning’s policy, as far as the subjects - whose actions actually lead to flow - are concerned these are equivalent. s1 can write both and read neither, and s2  can read both and write neither.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THEOREM</a:t>
            </a:r>
            <a:r>
              <a:rPr lang="en-US" baseline="0" dirty="0" smtClean="0"/>
              <a:t>: the maximum number of security classes needed in a system with n subjects is n</a:t>
            </a:r>
            <a:r>
              <a:rPr lang="en-US" baseline="-25000" dirty="0" smtClean="0"/>
              <a:t>*</a:t>
            </a:r>
            <a:r>
              <a:rPr lang="en-US" baseline="0" dirty="0" smtClean="0"/>
              <a:t>2</a:t>
            </a:r>
            <a:r>
              <a:rPr lang="en-US" baseline="30000" dirty="0" smtClean="0"/>
              <a:t>2n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3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theorem</a:t>
            </a:r>
            <a:r>
              <a:rPr lang="en-US" baseline="0" dirty="0" smtClean="0"/>
              <a:t> gives the conditions under which information cannot flow between two objects with given labels: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the first object cannot be read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the second object cannot be written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First object influenced by someone who should not influence second object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Second object is readable by someone who can neither read the first object, nor has influenced the first or the second objects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Theorem</a:t>
            </a:r>
            <a:r>
              <a:rPr lang="en-US" baseline="0" dirty="0" smtClean="0"/>
              <a:t>s 2, 3 and 4 are to be taken in a Forensics sense. These theorems help us identify the only possible culprits in the case of an info. flow.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61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the completeness theorem proved that “immediate info flows” (flows resulting due</a:t>
            </a:r>
            <a:r>
              <a:rPr lang="en-US" baseline="0" dirty="0" smtClean="0"/>
              <a:t> to a single operation by subjects</a:t>
            </a:r>
            <a:r>
              <a:rPr lang="en-US" dirty="0" smtClean="0"/>
              <a:t>) in a Denning’s policy can</a:t>
            </a:r>
            <a:r>
              <a:rPr lang="en-US" baseline="0" dirty="0" smtClean="0"/>
              <a:t> be simulated by the corresponding RW policy, this theorem says that all info flows (in single or multiple steps between not only a subject and an object, but between any two entities) in a Denning’s policy can be simulated in the RW policy modulo downgrading.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0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next three</a:t>
            </a:r>
            <a:r>
              <a:rPr lang="en-US" baseline="0" dirty="0" smtClean="0"/>
              <a:t> slides formalize that in RW policies derived from a Denning’s policy, simplicity of RW policies intuition exactly matches with formalism, i.e. access checks simplify to DAC checks and still guarantee that flow checks will be automatically met.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22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E98ECDF-5F41-4A43-B3BC-8BCA2A8AAE40}" type="slidenum">
              <a:rPr lang="en-US" sz="1200" smtClean="0"/>
              <a:pPr/>
              <a:t>10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previous</a:t>
            </a:r>
            <a:r>
              <a:rPr lang="en-US" baseline="0" dirty="0" smtClean="0"/>
              <a:t> slide, three conditions were to be checked for a read (write) access. This proposition simplifies it to one check, because this implies the other two.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476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proposition</a:t>
            </a:r>
            <a:r>
              <a:rPr lang="en-US" baseline="0" dirty="0" smtClean="0"/>
              <a:t> further reduces the amount of access check to one condition, and that condition is exactly the DAC policy i.e., whether a subject is allowed to read an object or not.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90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simplifications</a:t>
            </a:r>
            <a:r>
              <a:rPr lang="en-US" baseline="0" dirty="0" smtClean="0"/>
              <a:t> of access checks presented in the above slides only work in the following scenarios: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RW policies derived from a Denning’s policy (i.e. a flow policy) – not all policies that we formulate in practice are flow policies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Subjects and objects are statically </a:t>
            </a:r>
            <a:r>
              <a:rPr lang="en-US" baseline="0" dirty="0" err="1" smtClean="0"/>
              <a:t>labelled</a:t>
            </a:r>
            <a:endParaRPr lang="en-IN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84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95D20-9286-4A40-A4AD-26FCD77398F1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7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30A395B-3952-4868-9F2A-E016525B15DA}" type="slidenum">
              <a:rPr lang="en-US" sz="1200" smtClean="0"/>
              <a:pPr/>
              <a:t>11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50CB713-E3E3-4057-98FE-969D17E82170}" type="slidenum">
              <a:rPr lang="en-US" sz="1200" smtClean="0"/>
              <a:pPr/>
              <a:t>12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B0EF61-482F-41D6-B662-84A7CD1C8BF2}" type="slidenum">
              <a:rPr lang="en-US" sz="1200" smtClean="0"/>
              <a:pPr/>
              <a:t>13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E8D19EA-64D3-48BD-A638-B1AC14A5C302}" type="slidenum">
              <a:rPr lang="en-US" sz="1200" smtClean="0"/>
              <a:pPr/>
              <a:t>14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13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permissible flows, and join and meet, the first component – administrative component </a:t>
            </a:r>
            <a:r>
              <a:rPr lang="en-US" baseline="0" dirty="0" smtClean="0"/>
              <a:t>– </a:t>
            </a:r>
            <a:r>
              <a:rPr lang="en-US" dirty="0" smtClean="0"/>
              <a:t>does not play a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2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Although Denning’s model requires a</a:t>
            </a:r>
            <a:r>
              <a:rPr lang="en-US" baseline="0" dirty="0" smtClean="0"/>
              <a:t> lattice for info. flow properties, when applied to a decentralized setting and for supporting DAC we can have equivalent labels in different domains, thereby losing the anti-symmetry property.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Therefore, we establish that RW classes form a sound basis for info. flow. Definition of RWFM is the soundness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. Denning.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26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12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5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png"/><Relationship Id="rId7" Type="http://schemas.microsoft.com/office/2007/relationships/hdphoto" Target="../media/hdphoto8.wdp"/><Relationship Id="rId8" Type="http://schemas.openxmlformats.org/officeDocument/2006/relationships/image" Target="../media/image20.png"/><Relationship Id="rId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0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microsoft.com/office/2007/relationships/hdphoto" Target="../media/hdphoto11.wdp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4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Information Flow Control (IFC)</a:t>
            </a:r>
            <a:b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Introduction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Information flow control</a:t>
            </a:r>
          </a:p>
          <a:p>
            <a:pPr lvl="1" algn="just"/>
            <a:r>
              <a:rPr lang="en-US" dirty="0" smtClean="0"/>
              <a:t>form of </a:t>
            </a:r>
            <a:r>
              <a:rPr lang="en-US" i="1" dirty="0" smtClean="0"/>
              <a:t>mandatory</a:t>
            </a:r>
            <a:r>
              <a:rPr lang="en-US" dirty="0" smtClean="0"/>
              <a:t> control for security</a:t>
            </a:r>
          </a:p>
          <a:p>
            <a:pPr lvl="1" algn="just"/>
            <a:r>
              <a:rPr lang="en-US" dirty="0" smtClean="0"/>
              <a:t>important security properties like information confidentiality and integrity are information flow properties</a:t>
            </a:r>
          </a:p>
          <a:p>
            <a:pPr lvl="1" algn="just"/>
            <a:r>
              <a:rPr lang="en-US" dirty="0" smtClean="0"/>
              <a:t>security by design</a:t>
            </a:r>
          </a:p>
          <a:p>
            <a:pPr lvl="1" algn="just"/>
            <a:r>
              <a:rPr lang="en-US" dirty="0"/>
              <a:t>compositional</a:t>
            </a:r>
          </a:p>
          <a:p>
            <a:pPr lvl="1" algn="just"/>
            <a:r>
              <a:rPr lang="en-US" dirty="0" smtClean="0"/>
              <a:t>end-to-end security guarantees</a:t>
            </a:r>
          </a:p>
        </p:txBody>
      </p:sp>
    </p:spTree>
    <p:extLst>
      <p:ext uri="{BB962C8B-B14F-4D97-AF65-F5344CB8AC3E}">
        <p14:creationId xmlns:p14="http://schemas.microsoft.com/office/powerpoint/2010/main" val="305703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Bell-</a:t>
            </a:r>
            <a:r>
              <a:rPr lang="en-US" sz="40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LaPadula</a:t>
            </a:r>
            <a:r>
              <a:rPr lang="en-U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Model (2)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800" dirty="0" smtClean="0">
                <a:solidFill>
                  <a:srgbClr val="0070C0"/>
                </a:solidFill>
              </a:rPr>
              <a:t>Mainly concerned with confidentiality </a:t>
            </a:r>
            <a:r>
              <a:rPr lang="en-IN" sz="2800" dirty="0">
                <a:solidFill>
                  <a:srgbClr val="0070C0"/>
                </a:solidFill>
              </a:rPr>
              <a:t>of </a:t>
            </a:r>
            <a:r>
              <a:rPr lang="en-IN" sz="2800" dirty="0" smtClean="0">
                <a:solidFill>
                  <a:srgbClr val="0070C0"/>
                </a:solidFill>
              </a:rPr>
              <a:t>the information </a:t>
            </a:r>
            <a:r>
              <a:rPr lang="en-IN" sz="2800" dirty="0">
                <a:solidFill>
                  <a:srgbClr val="0070C0"/>
                </a:solidFill>
              </a:rPr>
              <a:t>security</a:t>
            </a:r>
            <a:endParaRPr lang="en-US" sz="2800" dirty="0" smtClean="0">
              <a:solidFill>
                <a:srgbClr val="0070C0"/>
              </a:solidFill>
            </a:endParaRPr>
          </a:p>
          <a:p>
            <a:pPr algn="just" eaLnBrk="1" hangingPunct="1"/>
            <a:r>
              <a:rPr lang="en-US" sz="2800" dirty="0" smtClean="0">
                <a:solidFill>
                  <a:srgbClr val="7030A0"/>
                </a:solidFill>
              </a:rPr>
              <a:t>Need-to-know principle: </a:t>
            </a:r>
            <a:r>
              <a:rPr lang="en-US" sz="2800" dirty="0" smtClean="0"/>
              <a:t>A subject is given access only to the objects that it requires to perform its job.</a:t>
            </a:r>
          </a:p>
          <a:p>
            <a:pPr algn="just" eaLnBrk="1" hangingPunct="1">
              <a:buFontTx/>
              <a:buNone/>
            </a:pPr>
            <a:endParaRPr lang="en-US" sz="2800" dirty="0" smtClean="0"/>
          </a:p>
          <a:p>
            <a:pPr algn="just" eaLnBrk="1" hangingPunct="1"/>
            <a:r>
              <a:rPr lang="en-US" sz="2800" dirty="0" smtClean="0"/>
              <a:t>The lattice of security classes is L × C. </a:t>
            </a:r>
          </a:p>
          <a:p>
            <a:pPr lvl="1" algn="just"/>
            <a:r>
              <a:rPr lang="en-US" sz="2400" dirty="0" smtClean="0"/>
              <a:t>If A,B </a:t>
            </a:r>
            <a:r>
              <a:rPr lang="en-US" sz="2400" b="1" dirty="0" smtClean="0"/>
              <a:t>Ɛ</a:t>
            </a:r>
            <a:r>
              <a:rPr lang="en-US" sz="2400" dirty="0" smtClean="0"/>
              <a:t> SC, A dominates B if A’s level is higher than B’s level and B’s category is a subset of A’s category.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1517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Bell-</a:t>
            </a:r>
            <a:r>
              <a:rPr lang="en-US" sz="40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LaPadula</a:t>
            </a:r>
            <a:r>
              <a:rPr lang="en-US" sz="4000" dirty="0" smtClean="0">
                <a:solidFill>
                  <a:srgbClr val="FF0000"/>
                </a:solidFill>
                <a:latin typeface="Comic Sans MS"/>
                <a:cs typeface="Comic Sans MS"/>
              </a:rPr>
              <a:t> Model (3)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5257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sz="2800" dirty="0" smtClean="0"/>
              <a:t>Security with respect to confidentiality in the Bell-</a:t>
            </a:r>
            <a:r>
              <a:rPr lang="en-US" sz="2800" dirty="0" err="1" smtClean="0"/>
              <a:t>LaPadula</a:t>
            </a:r>
            <a:r>
              <a:rPr lang="en-US" sz="2800" dirty="0" smtClean="0"/>
              <a:t> model is described by the following two axioms: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 smtClean="0"/>
              <a:t>Simple security property</a:t>
            </a:r>
            <a:r>
              <a:rPr lang="en-US" sz="2800" dirty="0" smtClean="0"/>
              <a:t>: </a:t>
            </a:r>
            <a:r>
              <a:rPr lang="en-US" sz="2800" dirty="0" smtClean="0">
                <a:solidFill>
                  <a:srgbClr val="7030A0"/>
                </a:solidFill>
              </a:rPr>
              <a:t>Reading information from an object o by a subject s requires that SC(s) dominates SC(o) (”no read up”).</a:t>
            </a:r>
          </a:p>
          <a:p>
            <a:pPr algn="just" eaLnBrk="1" hangingPunct="1">
              <a:lnSpc>
                <a:spcPct val="90000"/>
              </a:lnSpc>
            </a:pPr>
            <a:endParaRPr lang="en-US" sz="2800" dirty="0" smtClean="0"/>
          </a:p>
          <a:p>
            <a:pPr algn="just" eaLnBrk="1" hangingPunct="1">
              <a:lnSpc>
                <a:spcPct val="90000"/>
              </a:lnSpc>
            </a:pPr>
            <a:r>
              <a:rPr lang="en-US" sz="2800" b="1" dirty="0" smtClean="0"/>
              <a:t>The *-property</a:t>
            </a:r>
            <a:r>
              <a:rPr lang="en-US" sz="2800" dirty="0" smtClean="0"/>
              <a:t>:  Writing information to an object o by a subject s requires that SC(o) dominates SC(s).</a:t>
            </a:r>
          </a:p>
          <a:p>
            <a:pPr algn="just" eaLnBrk="1" hangingPunct="1">
              <a:lnSpc>
                <a:spcPct val="90000"/>
              </a:lnSpc>
            </a:pPr>
            <a:endParaRPr lang="en-US" sz="2800" dirty="0" smtClean="0"/>
          </a:p>
          <a:p>
            <a:pPr algn="just" eaLnBrk="1" hangingPunct="1">
              <a:lnSpc>
                <a:spcPct val="90000"/>
              </a:lnSpc>
            </a:pPr>
            <a:r>
              <a:rPr lang="en-US" sz="2800" dirty="0" smtClean="0">
                <a:solidFill>
                  <a:srgbClr val="0070C0"/>
                </a:solidFill>
              </a:rPr>
              <a:t>Note: In * property, information cannot be compromised by exercising a Trojan Horse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479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The 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Biba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 Model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sz="2400" dirty="0" smtClean="0"/>
              <a:t>Contrary to Bell-</a:t>
            </a:r>
            <a:r>
              <a:rPr lang="en-US" sz="2400" dirty="0" err="1" smtClean="0"/>
              <a:t>LaPadula</a:t>
            </a:r>
            <a:r>
              <a:rPr lang="en-US" sz="2400" dirty="0" smtClean="0"/>
              <a:t> model, in </a:t>
            </a:r>
            <a:r>
              <a:rPr lang="en-US" sz="2400" dirty="0" err="1" smtClean="0"/>
              <a:t>Biba</a:t>
            </a:r>
            <a:r>
              <a:rPr lang="en-US" sz="2400" dirty="0" smtClean="0"/>
              <a:t> model information can only flow from a higher integrity class to a lower integrity class.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L is a linearly ordered set of integrity levels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C is a lattice of integrity categories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 smtClean="0"/>
              <a:t>Integrity levels form a linear lattice in which each level represents the classification of integrity of information an object can contain or the clearance of a subject for modifying an object.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0070C0"/>
                </a:solidFill>
              </a:rPr>
              <a:t>Integrity categories form a subset lattice and are used to enforce the need-to-have principle</a:t>
            </a:r>
            <a:r>
              <a:rPr lang="en-US" sz="2400" dirty="0" smtClean="0"/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sz="2400" dirty="0" smtClean="0"/>
              <a:t>The lattice of security classes is L × C.</a:t>
            </a:r>
          </a:p>
        </p:txBody>
      </p:sp>
    </p:spTree>
    <p:extLst>
      <p:ext uri="{BB962C8B-B14F-4D97-AF65-F5344CB8AC3E}">
        <p14:creationId xmlns:p14="http://schemas.microsoft.com/office/powerpoint/2010/main" val="426299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The 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Biba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 Model 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contd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…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en-US" sz="2800" dirty="0" smtClean="0">
                <a:solidFill>
                  <a:srgbClr val="7030A0"/>
                </a:solidFill>
              </a:rPr>
              <a:t>Mainly concerned with Integrity</a:t>
            </a:r>
          </a:p>
          <a:p>
            <a:pPr algn="just" eaLnBrk="1" hangingPunct="1"/>
            <a:r>
              <a:rPr lang="en-US" sz="2800" b="1" dirty="0" smtClean="0"/>
              <a:t>Simple security property: </a:t>
            </a:r>
            <a:r>
              <a:rPr lang="en-US" sz="2800" dirty="0" smtClean="0">
                <a:solidFill>
                  <a:srgbClr val="0070C0"/>
                </a:solidFill>
              </a:rPr>
              <a:t>Writing information to an object o by a subject s requires that SC(s) dominates SC(o) (“no write up”).</a:t>
            </a:r>
            <a:endParaRPr lang="en-US" sz="2800" dirty="0" smtClean="0"/>
          </a:p>
          <a:p>
            <a:pPr algn="just" eaLnBrk="1" hangingPunct="1"/>
            <a:r>
              <a:rPr lang="en-US" sz="2800" b="1" dirty="0" smtClean="0"/>
              <a:t>The*-property: </a:t>
            </a:r>
            <a:r>
              <a:rPr lang="en-US" sz="2800" dirty="0" smtClean="0"/>
              <a:t>Reading information from an object o by a subject s requires that SC(o) dominates SC(s) (“no read down”).</a:t>
            </a:r>
          </a:p>
          <a:p>
            <a:pPr algn="just"/>
            <a:r>
              <a:rPr lang="en-IN" sz="2800" dirty="0"/>
              <a:t>The </a:t>
            </a:r>
            <a:r>
              <a:rPr lang="en-IN" sz="2800" dirty="0" err="1"/>
              <a:t>Biba</a:t>
            </a:r>
            <a:r>
              <a:rPr lang="en-IN" sz="2800" dirty="0"/>
              <a:t> model restricts a subject from writing to a </a:t>
            </a:r>
            <a:r>
              <a:rPr lang="en-IN" sz="2800" dirty="0" smtClean="0"/>
              <a:t>more trusted </a:t>
            </a:r>
            <a:r>
              <a:rPr lang="en-IN" sz="2800" dirty="0"/>
              <a:t>object</a:t>
            </a:r>
            <a:r>
              <a:rPr lang="en-IN" sz="2800" dirty="0" smtClean="0"/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1896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FF0000"/>
                </a:solidFill>
                <a:latin typeface="Comic Sans MS"/>
                <a:cs typeface="Comic Sans MS"/>
              </a:rPr>
              <a:t>Bell-</a:t>
            </a:r>
            <a:r>
              <a:rPr lang="en-US" sz="32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LaPadula</a:t>
            </a:r>
            <a:r>
              <a:rPr lang="en-US" sz="32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vs</a:t>
            </a:r>
            <a:r>
              <a:rPr lang="en-US" sz="3200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Biba</a:t>
            </a:r>
            <a:endParaRPr lang="en-US" sz="3200" dirty="0" smtClean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1600200"/>
            <a:ext cx="4495800" cy="48006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dirty="0" smtClean="0"/>
              <a:t>Bell-LaPadula (BLP) Model is concerned with information confidentiality</a:t>
            </a:r>
          </a:p>
          <a:p>
            <a:pPr lvl="1" algn="just" eaLnBrk="1" hangingPunct="1"/>
            <a:r>
              <a:rPr lang="en-US" dirty="0" smtClean="0">
                <a:solidFill>
                  <a:srgbClr val="0070C0"/>
                </a:solidFill>
              </a:rPr>
              <a:t>subjects reading from an object must have higher a security class than the object.</a:t>
            </a:r>
          </a:p>
          <a:p>
            <a:pPr lvl="1" algn="just" eaLnBrk="1" hangingPunct="1"/>
            <a:r>
              <a:rPr lang="en-US" dirty="0" smtClean="0"/>
              <a:t>objects being written to by a subject must have higher security class than the subject.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40386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The </a:t>
            </a:r>
            <a:r>
              <a:rPr lang="en-IN" dirty="0" err="1"/>
              <a:t>Biba</a:t>
            </a:r>
            <a:r>
              <a:rPr lang="en-IN" dirty="0"/>
              <a:t> model emphasizes information integrity</a:t>
            </a:r>
          </a:p>
          <a:p>
            <a:pPr lvl="1" algn="just"/>
            <a:r>
              <a:rPr lang="en-IN" dirty="0">
                <a:solidFill>
                  <a:srgbClr val="0070C0"/>
                </a:solidFill>
              </a:rPr>
              <a:t>subjects writing information to an object must </a:t>
            </a:r>
            <a:r>
              <a:rPr lang="en-IN" dirty="0" smtClean="0">
                <a:solidFill>
                  <a:srgbClr val="0070C0"/>
                </a:solidFill>
              </a:rPr>
              <a:t>have a higher </a:t>
            </a:r>
            <a:r>
              <a:rPr lang="en-IN" dirty="0">
                <a:solidFill>
                  <a:srgbClr val="0070C0"/>
                </a:solidFill>
              </a:rPr>
              <a:t>security class than the object.</a:t>
            </a:r>
          </a:p>
          <a:p>
            <a:pPr lvl="1" algn="just"/>
            <a:r>
              <a:rPr lang="en-IN" dirty="0"/>
              <a:t>objects being read from by a subject must have higher security class than the subject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18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78865"/>
              </p:ext>
            </p:extLst>
          </p:nvPr>
        </p:nvGraphicFramePr>
        <p:xfrm>
          <a:off x="457200" y="1257631"/>
          <a:ext cx="8382000" cy="3847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4278"/>
                <a:gridCol w="3647722"/>
              </a:tblGrid>
              <a:tr h="628816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smtClean="0"/>
                        <a:t>Bell-</a:t>
                      </a:r>
                      <a:r>
                        <a:rPr lang="en-IN" sz="3200" dirty="0" err="1" smtClean="0"/>
                        <a:t>LaPadula</a:t>
                      </a:r>
                      <a:r>
                        <a:rPr lang="en-IN" sz="3200" dirty="0" smtClean="0"/>
                        <a:t> Model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err="1" smtClean="0"/>
                        <a:t>Biba</a:t>
                      </a:r>
                      <a:r>
                        <a:rPr lang="en-IN" sz="3200" dirty="0" smtClean="0"/>
                        <a:t> Model</a:t>
                      </a:r>
                      <a:endParaRPr lang="en-IN" sz="3200" dirty="0"/>
                    </a:p>
                  </a:txBody>
                  <a:tcPr/>
                </a:tc>
              </a:tr>
              <a:tr h="1085353"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Information confidentiality</a:t>
                      </a:r>
                    </a:p>
                    <a:p>
                      <a:r>
                        <a:rPr lang="en-IN" sz="3200" dirty="0" smtClean="0"/>
                        <a:t>(prevent leakage)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Information integrity</a:t>
                      </a:r>
                    </a:p>
                    <a:p>
                      <a:r>
                        <a:rPr lang="en-IN" sz="3200" dirty="0" smtClean="0"/>
                        <a:t>(prevent corruption)</a:t>
                      </a:r>
                      <a:endParaRPr lang="en-IN" sz="3200" dirty="0"/>
                    </a:p>
                  </a:txBody>
                  <a:tcPr/>
                </a:tc>
              </a:tr>
              <a:tr h="628816"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Read down:</a:t>
                      </a:r>
                    </a:p>
                    <a:p>
                      <a:r>
                        <a:rPr lang="en-IN" sz="3200" dirty="0" smtClean="0"/>
                        <a:t>SC(S) &gt;= SC(O)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Read up:</a:t>
                      </a:r>
                    </a:p>
                    <a:p>
                      <a:r>
                        <a:rPr lang="en-IN" sz="3200" dirty="0" smtClean="0"/>
                        <a:t>SC(S) &lt;= SC(O)</a:t>
                      </a:r>
                      <a:endParaRPr lang="en-IN" sz="3200" dirty="0"/>
                    </a:p>
                  </a:txBody>
                  <a:tcPr/>
                </a:tc>
              </a:tr>
              <a:tr h="628816"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Write up:</a:t>
                      </a:r>
                    </a:p>
                    <a:p>
                      <a:r>
                        <a:rPr lang="en-IN" sz="3200" dirty="0" smtClean="0"/>
                        <a:t>SC(S) &lt;= SC(O)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dirty="0" smtClean="0"/>
                        <a:t>Write down:</a:t>
                      </a:r>
                    </a:p>
                    <a:p>
                      <a:r>
                        <a:rPr lang="en-IN" sz="3200" dirty="0" smtClean="0"/>
                        <a:t>SC(S) &gt;= SC(O)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62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/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Protecting Privacy in a Distributed Network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 smtClean="0"/>
              <a:t>Downloading </a:t>
            </a:r>
            <a:r>
              <a:rPr lang="en-IN" dirty="0"/>
              <a:t>of untrusted code </a:t>
            </a:r>
            <a:r>
              <a:rPr lang="en-IN" dirty="0" smtClean="0"/>
              <a:t>is </a:t>
            </a:r>
            <a:r>
              <a:rPr lang="en-IN" dirty="0"/>
              <a:t>particularly in need of </a:t>
            </a:r>
            <a:r>
              <a:rPr lang="en-IN" dirty="0" smtClean="0"/>
              <a:t>a better </a:t>
            </a:r>
            <a:r>
              <a:rPr lang="en-IN" dirty="0"/>
              <a:t>security </a:t>
            </a:r>
            <a:r>
              <a:rPr lang="en-IN" dirty="0" smtClean="0"/>
              <a:t>model</a:t>
            </a:r>
          </a:p>
          <a:p>
            <a:pPr algn="just"/>
            <a:r>
              <a:rPr lang="en-IN" dirty="0" smtClean="0">
                <a:solidFill>
                  <a:srgbClr val="7030A0"/>
                </a:solidFill>
              </a:rPr>
              <a:t>E.g., Java supports </a:t>
            </a:r>
            <a:r>
              <a:rPr lang="en-IN" dirty="0">
                <a:solidFill>
                  <a:srgbClr val="7030A0"/>
                </a:solidFill>
              </a:rPr>
              <a:t>downloading </a:t>
            </a:r>
            <a:r>
              <a:rPr lang="en-IN" dirty="0" smtClean="0">
                <a:solidFill>
                  <a:srgbClr val="7030A0"/>
                </a:solidFill>
              </a:rPr>
              <a:t>of code </a:t>
            </a:r>
            <a:r>
              <a:rPr lang="en-IN" dirty="0">
                <a:solidFill>
                  <a:srgbClr val="7030A0"/>
                </a:solidFill>
              </a:rPr>
              <a:t>from remote </a:t>
            </a:r>
            <a:r>
              <a:rPr lang="en-IN" dirty="0" smtClean="0">
                <a:solidFill>
                  <a:srgbClr val="7030A0"/>
                </a:solidFill>
              </a:rPr>
              <a:t>sites,</a:t>
            </a:r>
          </a:p>
          <a:p>
            <a:pPr lvl="1" algn="just"/>
            <a:r>
              <a:rPr lang="en-IN" dirty="0" smtClean="0">
                <a:solidFill>
                  <a:srgbClr val="002060"/>
                </a:solidFill>
              </a:rPr>
              <a:t>possible </a:t>
            </a:r>
            <a:r>
              <a:rPr lang="en-IN" dirty="0">
                <a:solidFill>
                  <a:srgbClr val="002060"/>
                </a:solidFill>
              </a:rPr>
              <a:t>that the downloaded code </a:t>
            </a:r>
            <a:r>
              <a:rPr lang="en-IN" dirty="0" smtClean="0">
                <a:solidFill>
                  <a:srgbClr val="002060"/>
                </a:solidFill>
              </a:rPr>
              <a:t>transfers confidential </a:t>
            </a:r>
            <a:r>
              <a:rPr lang="en-IN" dirty="0">
                <a:solidFill>
                  <a:srgbClr val="002060"/>
                </a:solidFill>
              </a:rPr>
              <a:t>data to those sites. </a:t>
            </a:r>
            <a:endParaRPr lang="en-IN" dirty="0" smtClean="0">
              <a:solidFill>
                <a:srgbClr val="002060"/>
              </a:solidFill>
            </a:endParaRPr>
          </a:p>
          <a:p>
            <a:pPr lvl="1" algn="just"/>
            <a:r>
              <a:rPr lang="en-IN" dirty="0" smtClean="0"/>
              <a:t>Java </a:t>
            </a:r>
            <a:r>
              <a:rPr lang="en-IN" dirty="0"/>
              <a:t>attempts to prevent these transfers by using </a:t>
            </a:r>
            <a:r>
              <a:rPr lang="en-IN" dirty="0" smtClean="0"/>
              <a:t>its compartmental </a:t>
            </a:r>
            <a:r>
              <a:rPr lang="en-IN" dirty="0"/>
              <a:t>sandbox security model, </a:t>
            </a:r>
            <a:endParaRPr lang="en-IN" dirty="0" smtClean="0"/>
          </a:p>
          <a:p>
            <a:pPr lvl="2" algn="just"/>
            <a:r>
              <a:rPr lang="en-IN" dirty="0" smtClean="0">
                <a:solidFill>
                  <a:srgbClr val="002060"/>
                </a:solidFill>
              </a:rPr>
              <a:t>It largely </a:t>
            </a:r>
            <a:r>
              <a:rPr lang="en-IN" dirty="0">
                <a:solidFill>
                  <a:srgbClr val="002060"/>
                </a:solidFill>
              </a:rPr>
              <a:t>prevents </a:t>
            </a:r>
            <a:r>
              <a:rPr lang="en-IN" dirty="0" smtClean="0">
                <a:solidFill>
                  <a:srgbClr val="002060"/>
                </a:solidFill>
              </a:rPr>
              <a:t>applications from </a:t>
            </a:r>
            <a:r>
              <a:rPr lang="en-IN" dirty="0">
                <a:solidFill>
                  <a:srgbClr val="002060"/>
                </a:solidFill>
              </a:rPr>
              <a:t>sharing data. </a:t>
            </a:r>
            <a:endParaRPr lang="en-IN" dirty="0" smtClean="0">
              <a:solidFill>
                <a:srgbClr val="002060"/>
              </a:solidFill>
            </a:endParaRPr>
          </a:p>
          <a:p>
            <a:pPr lvl="2" algn="just"/>
            <a:r>
              <a:rPr lang="en-IN" dirty="0" smtClean="0"/>
              <a:t>Different </a:t>
            </a:r>
            <a:r>
              <a:rPr lang="en-IN" dirty="0"/>
              <a:t>data manipulated by an application have different </a:t>
            </a:r>
            <a:r>
              <a:rPr lang="en-IN" dirty="0" smtClean="0"/>
              <a:t>security requirements</a:t>
            </a:r>
            <a:r>
              <a:rPr lang="en-IN" dirty="0"/>
              <a:t>, but a compartmental model restricts all data equally.</a:t>
            </a:r>
          </a:p>
        </p:txBody>
      </p:sp>
    </p:spTree>
    <p:extLst>
      <p:ext uri="{BB962C8B-B14F-4D97-AF65-F5344CB8AC3E}">
        <p14:creationId xmlns:p14="http://schemas.microsoft.com/office/powerpoint/2010/main" val="104297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  <a:latin typeface="Comic Sans MS"/>
                <a:cs typeface="Comic Sans MS"/>
              </a:rPr>
              <a:t>Confidentiality Example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en-IN" sz="3300" dirty="0"/>
              <a:t>P</a:t>
            </a:r>
            <a:r>
              <a:rPr lang="en-IN" sz="3300" dirty="0" smtClean="0"/>
              <a:t>rincipal  </a:t>
            </a:r>
            <a:r>
              <a:rPr lang="en-IN" sz="3300" dirty="0">
                <a:solidFill>
                  <a:srgbClr val="7030A0"/>
                </a:solidFill>
              </a:rPr>
              <a:t>Preparer</a:t>
            </a:r>
            <a:r>
              <a:rPr lang="en-IN" sz="3300" dirty="0"/>
              <a:t> </a:t>
            </a:r>
            <a:r>
              <a:rPr lang="en-IN" sz="3300" dirty="0" smtClean="0"/>
              <a:t>– distributor of </a:t>
            </a:r>
            <a:r>
              <a:rPr lang="en-IN" sz="3300" dirty="0" err="1" smtClean="0"/>
              <a:t>WebTax</a:t>
            </a:r>
            <a:r>
              <a:rPr lang="en-IN" sz="3300" dirty="0" smtClean="0"/>
              <a:t>-may have </a:t>
            </a:r>
            <a:r>
              <a:rPr lang="en-IN" sz="3300" dirty="0"/>
              <a:t>privacy </a:t>
            </a:r>
            <a:r>
              <a:rPr lang="en-IN" sz="3300" dirty="0" smtClean="0"/>
              <a:t>interests </a:t>
            </a:r>
          </a:p>
          <a:p>
            <a:pPr algn="just"/>
            <a:r>
              <a:rPr lang="en-IN" sz="3300" dirty="0" err="1" smtClean="0">
                <a:solidFill>
                  <a:srgbClr val="0070C0"/>
                </a:solidFill>
              </a:rPr>
              <a:t>WebTax</a:t>
            </a:r>
            <a:r>
              <a:rPr lang="en-IN" sz="3300" dirty="0" smtClean="0">
                <a:solidFill>
                  <a:srgbClr val="0070C0"/>
                </a:solidFill>
              </a:rPr>
              <a:t> application </a:t>
            </a:r>
            <a:r>
              <a:rPr lang="en-IN" sz="3300" dirty="0">
                <a:solidFill>
                  <a:srgbClr val="0070C0"/>
                </a:solidFill>
              </a:rPr>
              <a:t>computes the final tax form using a proprietary </a:t>
            </a:r>
            <a:r>
              <a:rPr lang="en-IN" sz="3300" dirty="0"/>
              <a:t>database, </a:t>
            </a:r>
            <a:r>
              <a:rPr lang="en-IN" sz="3300" dirty="0">
                <a:solidFill>
                  <a:srgbClr val="7030A0"/>
                </a:solidFill>
              </a:rPr>
              <a:t>shown at the </a:t>
            </a:r>
            <a:r>
              <a:rPr lang="en-IN" sz="3300" dirty="0" smtClean="0">
                <a:solidFill>
                  <a:srgbClr val="7030A0"/>
                </a:solidFill>
              </a:rPr>
              <a:t>bottom</a:t>
            </a:r>
            <a:r>
              <a:rPr lang="en-IN" sz="3300" dirty="0"/>
              <a:t> </a:t>
            </a:r>
            <a:r>
              <a:rPr lang="en-IN" sz="3300" dirty="0" smtClean="0"/>
              <a:t>(</a:t>
            </a:r>
            <a:r>
              <a:rPr lang="en-IN" sz="3300" dirty="0" smtClean="0">
                <a:solidFill>
                  <a:srgbClr val="0070C0"/>
                </a:solidFill>
              </a:rPr>
              <a:t>owned </a:t>
            </a:r>
            <a:r>
              <a:rPr lang="en-IN" sz="3300" dirty="0">
                <a:solidFill>
                  <a:srgbClr val="0070C0"/>
                </a:solidFill>
              </a:rPr>
              <a:t>by </a:t>
            </a:r>
            <a:r>
              <a:rPr lang="en-IN" sz="3300" dirty="0" smtClean="0">
                <a:solidFill>
                  <a:srgbClr val="0070C0"/>
                </a:solidFill>
              </a:rPr>
              <a:t>Preparer</a:t>
            </a:r>
            <a:r>
              <a:rPr lang="en-IN" sz="3300" dirty="0" smtClean="0"/>
              <a:t>). </a:t>
            </a:r>
            <a:r>
              <a:rPr lang="en-IN" dirty="0" smtClean="0"/>
              <a:t>	</a:t>
            </a:r>
          </a:p>
          <a:p>
            <a:pPr lvl="1" algn="just"/>
            <a:r>
              <a:rPr lang="en-IN" sz="3300" dirty="0"/>
              <a:t>t</a:t>
            </a:r>
            <a:r>
              <a:rPr lang="en-IN" sz="3300" dirty="0" smtClean="0"/>
              <a:t>his might</a:t>
            </a:r>
            <a:r>
              <a:rPr lang="en-IN" sz="3300" dirty="0"/>
              <a:t>, </a:t>
            </a:r>
            <a:r>
              <a:rPr lang="en-IN" sz="3300" dirty="0" smtClean="0"/>
              <a:t>contain </a:t>
            </a:r>
            <a:r>
              <a:rPr lang="en-IN" sz="3300" dirty="0"/>
              <a:t>secret </a:t>
            </a:r>
            <a:r>
              <a:rPr lang="en-IN" sz="3300" dirty="0" smtClean="0"/>
              <a:t>algorithms for </a:t>
            </a:r>
            <a:r>
              <a:rPr lang="en-IN" sz="3300" dirty="0"/>
              <a:t>minimizing tax payments. </a:t>
            </a:r>
            <a:endParaRPr lang="en-IN" sz="3300" dirty="0" smtClean="0"/>
          </a:p>
          <a:p>
            <a:pPr lvl="1" algn="just"/>
            <a:r>
              <a:rPr lang="en-IN" sz="3300" dirty="0" smtClean="0">
                <a:solidFill>
                  <a:srgbClr val="7030A0"/>
                </a:solidFill>
              </a:rPr>
              <a:t>Since </a:t>
            </a:r>
            <a:r>
              <a:rPr lang="en-IN" sz="3300" dirty="0">
                <a:solidFill>
                  <a:srgbClr val="7030A0"/>
                </a:solidFill>
              </a:rPr>
              <a:t>this principal is the source of the </a:t>
            </a:r>
            <a:r>
              <a:rPr lang="en-IN" sz="3300" dirty="0" err="1">
                <a:solidFill>
                  <a:srgbClr val="7030A0"/>
                </a:solidFill>
              </a:rPr>
              <a:t>WebTax</a:t>
            </a:r>
            <a:r>
              <a:rPr lang="en-IN" sz="3300" dirty="0">
                <a:solidFill>
                  <a:srgbClr val="7030A0"/>
                </a:solidFill>
              </a:rPr>
              <a:t> </a:t>
            </a:r>
            <a:r>
              <a:rPr lang="en-IN" sz="3300" dirty="0" smtClean="0">
                <a:solidFill>
                  <a:srgbClr val="7030A0"/>
                </a:solidFill>
              </a:rPr>
              <a:t>software, </a:t>
            </a:r>
            <a:r>
              <a:rPr lang="en-IN" sz="3300" dirty="0" smtClean="0">
                <a:solidFill>
                  <a:srgbClr val="0070C0"/>
                </a:solidFill>
              </a:rPr>
              <a:t>it </a:t>
            </a:r>
            <a:r>
              <a:rPr lang="en-IN" sz="3300" dirty="0">
                <a:solidFill>
                  <a:srgbClr val="0070C0"/>
                </a:solidFill>
              </a:rPr>
              <a:t>trusts the program not to distribute the proprietary database through malicious </a:t>
            </a:r>
            <a:r>
              <a:rPr lang="en-IN" sz="3300" dirty="0" smtClean="0">
                <a:solidFill>
                  <a:srgbClr val="0070C0"/>
                </a:solidFill>
              </a:rPr>
              <a:t>action,</a:t>
            </a:r>
          </a:p>
          <a:p>
            <a:pPr lvl="1" algn="just"/>
            <a:r>
              <a:rPr lang="en-IN" sz="3300" dirty="0" smtClean="0"/>
              <a:t>However, </a:t>
            </a:r>
            <a:r>
              <a:rPr lang="en-IN" sz="3300" dirty="0"/>
              <a:t>the program might leak information because it contains bugs.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9" y="2201877"/>
            <a:ext cx="4035902" cy="332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9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Vickery Auction</a:t>
            </a:r>
            <a:endParaRPr lang="en-US" dirty="0"/>
          </a:p>
        </p:txBody>
      </p:sp>
      <p:pic>
        <p:nvPicPr>
          <p:cNvPr id="4" name="Content Placeholder 3" descr="Screen Shot 2017-01-29 at 9.20.0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036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Enforcing data </a:t>
            </a:r>
            <a:r>
              <a:rPr lang="en-IN" b="1" dirty="0">
                <a:solidFill>
                  <a:srgbClr val="0070C0"/>
                </a:solidFill>
              </a:rPr>
              <a:t>security policy </a:t>
            </a:r>
            <a:r>
              <a:rPr lang="en-IN" b="1" dirty="0" smtClean="0">
                <a:solidFill>
                  <a:srgbClr val="0070C0"/>
                </a:solidFill>
              </a:rPr>
              <a:t>while </a:t>
            </a:r>
            <a:r>
              <a:rPr lang="en-IN" b="1" dirty="0">
                <a:solidFill>
                  <a:srgbClr val="0070C0"/>
                </a:solidFill>
              </a:rPr>
              <a:t>executing </a:t>
            </a:r>
            <a:r>
              <a:rPr lang="en-IN" b="1" dirty="0" smtClean="0">
                <a:solidFill>
                  <a:srgbClr val="0070C0"/>
                </a:solidFill>
              </a:rPr>
              <a:t>untrusted code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654192" cy="223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4572000"/>
            <a:ext cx="2614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Circles: Processes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Rectangles:  Files/</a:t>
            </a:r>
            <a:r>
              <a:rPr lang="en-IN" dirty="0" err="1" smtClean="0"/>
              <a:t>Dir</a:t>
            </a:r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Rounded </a:t>
            </a:r>
            <a:r>
              <a:rPr lang="en-IN" dirty="0" err="1" smtClean="0"/>
              <a:t>Rect</a:t>
            </a:r>
            <a:r>
              <a:rPr lang="en-IN" dirty="0" smtClean="0"/>
              <a:t>: Devices</a:t>
            </a:r>
            <a:endParaRPr lang="en-IN" dirty="0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40" y="3756313"/>
            <a:ext cx="5450975" cy="25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34708" y="1752600"/>
            <a:ext cx="353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Lightly Shaded – Confidential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err="1" smtClean="0"/>
              <a:t>Unshaded</a:t>
            </a:r>
            <a:r>
              <a:rPr lang="en-IN" dirty="0" smtClean="0"/>
              <a:t> – non-confidential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Dark Shaded – Special privileges</a:t>
            </a:r>
          </a:p>
          <a:p>
            <a:pPr algn="just"/>
            <a:r>
              <a:rPr lang="en-IN" dirty="0" smtClean="0"/>
              <a:t>to relay the scanner’s confidential</a:t>
            </a:r>
          </a:p>
          <a:p>
            <a:pPr algn="just"/>
            <a:r>
              <a:rPr lang="en-IN" dirty="0" smtClean="0"/>
              <a:t>output to the terminal.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79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Information Flow Control (IFC)</a:t>
            </a:r>
            <a:b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Basics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Information flow control works as follows</a:t>
            </a:r>
          </a:p>
          <a:p>
            <a:pPr lvl="1" algn="just"/>
            <a:r>
              <a:rPr lang="en-US" dirty="0" smtClean="0"/>
              <a:t>assign labels to subjects and objects for tracking the flow of information in the system</a:t>
            </a:r>
          </a:p>
          <a:p>
            <a:pPr lvl="1" algn="just"/>
            <a:r>
              <a:rPr lang="en-US" dirty="0" smtClean="0"/>
              <a:t>define access rules (read and write) in terms of can-flow-to relation on labels</a:t>
            </a:r>
          </a:p>
          <a:p>
            <a:pPr algn="just"/>
            <a:r>
              <a:rPr lang="en-US" dirty="0" smtClean="0"/>
              <a:t>Labels play a crucial role in IFC systems</a:t>
            </a:r>
          </a:p>
          <a:p>
            <a:pPr algn="just"/>
            <a:r>
              <a:rPr lang="en-US" dirty="0"/>
              <a:t>One of the main challenges for </a:t>
            </a:r>
            <a:r>
              <a:rPr lang="en-US" dirty="0" smtClean="0"/>
              <a:t>IFC </a:t>
            </a:r>
            <a:r>
              <a:rPr lang="en-US" dirty="0"/>
              <a:t>systems is user </a:t>
            </a:r>
            <a:r>
              <a:rPr lang="en-US" dirty="0" smtClean="0"/>
              <a:t>acceptance</a:t>
            </a:r>
          </a:p>
          <a:p>
            <a:pPr lvl="1" algn="just"/>
            <a:r>
              <a:rPr lang="en-US" dirty="0" smtClean="0"/>
              <a:t>hindered </a:t>
            </a:r>
            <a:r>
              <a:rPr lang="en-US" dirty="0"/>
              <a:t>by </a:t>
            </a:r>
            <a:r>
              <a:rPr lang="en-US" dirty="0" smtClean="0"/>
              <a:t>current complicated </a:t>
            </a:r>
            <a:r>
              <a:rPr lang="en-US" dirty="0"/>
              <a:t>label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965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Conference Systems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Lambda–Chair</a:t>
            </a:r>
          </a:p>
          <a:p>
            <a:endParaRPr lang="en-US" dirty="0"/>
          </a:p>
          <a:p>
            <a:r>
              <a:rPr lang="en-US" dirty="0" err="1" smtClean="0"/>
              <a:t>EasyChair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HotCRP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5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Centralized labels </a:t>
            </a:r>
            <a:r>
              <a:rPr lang="mr-IN" dirty="0" smtClean="0"/>
              <a:t>–</a:t>
            </a:r>
            <a:r>
              <a:rPr lang="en-US" dirty="0" smtClean="0"/>
              <a:t> Denning (1975)</a:t>
            </a:r>
          </a:p>
          <a:p>
            <a:endParaRPr lang="en-US" dirty="0"/>
          </a:p>
          <a:p>
            <a:r>
              <a:rPr lang="en-US" dirty="0" smtClean="0"/>
              <a:t>Decentralized Model </a:t>
            </a:r>
            <a:r>
              <a:rPr lang="mr-IN" dirty="0" smtClean="0"/>
              <a:t>–</a:t>
            </a:r>
            <a:r>
              <a:rPr lang="en-US" dirty="0" smtClean="0"/>
              <a:t> Myers and </a:t>
            </a:r>
            <a:r>
              <a:rPr lang="en-US" dirty="0" err="1" smtClean="0"/>
              <a:t>Liskov</a:t>
            </a:r>
            <a:r>
              <a:rPr lang="en-US" dirty="0" smtClean="0"/>
              <a:t> ( 1997)</a:t>
            </a:r>
          </a:p>
          <a:p>
            <a:endParaRPr lang="en-US" dirty="0"/>
          </a:p>
          <a:p>
            <a:r>
              <a:rPr lang="en-US" dirty="0" smtClean="0"/>
              <a:t>Robust Declassification ( 2004)</a:t>
            </a:r>
          </a:p>
          <a:p>
            <a:endParaRPr lang="en-US" dirty="0"/>
          </a:p>
          <a:p>
            <a:r>
              <a:rPr lang="en-US" dirty="0" smtClean="0"/>
              <a:t>Flume (2007), Laminar(2012), </a:t>
            </a:r>
            <a:r>
              <a:rPr lang="en-US" dirty="0" err="1" smtClean="0"/>
              <a:t>Histar</a:t>
            </a:r>
            <a:r>
              <a:rPr lang="en-US" dirty="0" smtClean="0"/>
              <a:t> OS(2006)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0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Decentralized Label Model</a:t>
            </a:r>
            <a:br>
              <a:rPr lang="en-IN" dirty="0" smtClean="0">
                <a:solidFill>
                  <a:srgbClr val="FF0000"/>
                </a:solidFill>
              </a:rPr>
            </a:br>
            <a:r>
              <a:rPr lang="en-IN" sz="3600" dirty="0" smtClean="0">
                <a:solidFill>
                  <a:srgbClr val="7030A0"/>
                </a:solidFill>
              </a:rPr>
              <a:t>Myers and </a:t>
            </a:r>
            <a:r>
              <a:rPr lang="en-IN" sz="3600" dirty="0" err="1" smtClean="0">
                <a:solidFill>
                  <a:srgbClr val="7030A0"/>
                </a:solidFill>
              </a:rPr>
              <a:t>Liskov</a:t>
            </a:r>
            <a:r>
              <a:rPr lang="en-IN" sz="3600" dirty="0" smtClean="0">
                <a:solidFill>
                  <a:srgbClr val="7030A0"/>
                </a:solidFill>
              </a:rPr>
              <a:t> (2000)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addresses the weaknesses of earlier approaches to </a:t>
            </a:r>
            <a:r>
              <a:rPr lang="en-IN" dirty="0" smtClean="0"/>
              <a:t>the protection </a:t>
            </a:r>
            <a:r>
              <a:rPr lang="en-IN" dirty="0"/>
              <a:t>of confidentiality in a system containing untrusted code or users, even in </a:t>
            </a:r>
            <a:r>
              <a:rPr lang="en-IN" dirty="0" smtClean="0"/>
              <a:t>situations of </a:t>
            </a:r>
            <a:r>
              <a:rPr lang="en-IN" dirty="0"/>
              <a:t>mutual </a:t>
            </a:r>
            <a:r>
              <a:rPr lang="en-IN" dirty="0" smtClean="0"/>
              <a:t>distrust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allows users to control the flow of their </a:t>
            </a:r>
            <a:r>
              <a:rPr lang="en-IN" dirty="0" smtClean="0">
                <a:solidFill>
                  <a:srgbClr val="0070C0"/>
                </a:solidFill>
              </a:rPr>
              <a:t>information without </a:t>
            </a:r>
            <a:r>
              <a:rPr lang="en-IN" dirty="0">
                <a:solidFill>
                  <a:srgbClr val="0070C0"/>
                </a:solidFill>
              </a:rPr>
              <a:t>imposing the rigid constraints of a traditional </a:t>
            </a:r>
            <a:r>
              <a:rPr lang="en-IN" dirty="0" smtClean="0">
                <a:solidFill>
                  <a:srgbClr val="0070C0"/>
                </a:solidFill>
              </a:rPr>
              <a:t>MLS</a:t>
            </a:r>
          </a:p>
          <a:p>
            <a:pPr algn="just"/>
            <a:r>
              <a:rPr lang="en-IN" dirty="0" smtClean="0">
                <a:solidFill>
                  <a:srgbClr val="7030A0"/>
                </a:solidFill>
              </a:rPr>
              <a:t>defines </a:t>
            </a:r>
            <a:r>
              <a:rPr lang="en-IN" dirty="0">
                <a:solidFill>
                  <a:srgbClr val="7030A0"/>
                </a:solidFill>
              </a:rPr>
              <a:t>a set of rules that programs must follow in </a:t>
            </a:r>
            <a:r>
              <a:rPr lang="en-IN" dirty="0" smtClean="0">
                <a:solidFill>
                  <a:srgbClr val="7030A0"/>
                </a:solidFill>
              </a:rPr>
              <a:t>order to </a:t>
            </a:r>
            <a:r>
              <a:rPr lang="en-IN" dirty="0">
                <a:solidFill>
                  <a:srgbClr val="7030A0"/>
                </a:solidFill>
              </a:rPr>
              <a:t>avoid leaks of private information</a:t>
            </a:r>
            <a:endParaRPr lang="en-IN" dirty="0" smtClean="0">
              <a:solidFill>
                <a:srgbClr val="7030A0"/>
              </a:solidFill>
            </a:endParaRPr>
          </a:p>
          <a:p>
            <a:pPr algn="just"/>
            <a:r>
              <a:rPr lang="en-IN" dirty="0"/>
              <a:t>p</a:t>
            </a:r>
            <a:r>
              <a:rPr lang="en-IN" dirty="0" smtClean="0"/>
              <a:t>rotects confidentiality </a:t>
            </a:r>
            <a:r>
              <a:rPr lang="en-IN" dirty="0"/>
              <a:t>for users and groups rather than for a monolithic </a:t>
            </a:r>
            <a:r>
              <a:rPr lang="en-IN" dirty="0" smtClean="0"/>
              <a:t>organization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i</a:t>
            </a:r>
            <a:r>
              <a:rPr lang="en-IN" dirty="0" smtClean="0">
                <a:solidFill>
                  <a:srgbClr val="0070C0"/>
                </a:solidFill>
              </a:rPr>
              <a:t>ntroduces </a:t>
            </a:r>
            <a:r>
              <a:rPr lang="en-IN" dirty="0">
                <a:solidFill>
                  <a:srgbClr val="0070C0"/>
                </a:solidFill>
              </a:rPr>
              <a:t>a richer notion of </a:t>
            </a:r>
            <a:r>
              <a:rPr lang="en-IN" dirty="0" smtClean="0">
                <a:solidFill>
                  <a:srgbClr val="FF0000"/>
                </a:solidFill>
              </a:rPr>
              <a:t>declassification</a:t>
            </a:r>
            <a:endParaRPr lang="en-IN" dirty="0" smtClean="0"/>
          </a:p>
          <a:p>
            <a:pPr lvl="1" algn="just"/>
            <a:r>
              <a:rPr lang="en-IN" dirty="0"/>
              <a:t>i</a:t>
            </a:r>
            <a:r>
              <a:rPr lang="en-IN" dirty="0" smtClean="0"/>
              <a:t>n the earlier models it was done by a trusted subject; in this model  principals </a:t>
            </a:r>
            <a:r>
              <a:rPr lang="en-IN" dirty="0"/>
              <a:t> </a:t>
            </a:r>
            <a:r>
              <a:rPr lang="en-IN" dirty="0" smtClean="0"/>
              <a:t>can declassify </a:t>
            </a:r>
            <a:r>
              <a:rPr lang="en-IN" dirty="0"/>
              <a:t>their own </a:t>
            </a:r>
            <a:r>
              <a:rPr lang="en-IN" dirty="0" smtClean="0"/>
              <a:t>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53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5" y="685800"/>
            <a:ext cx="7798912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55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Drawbacks of State-of-the-art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1985 Trusted Computer Systems Evaluation Criteria (Orange Book)</a:t>
            </a:r>
          </a:p>
          <a:p>
            <a:pPr lvl="1" algn="just"/>
            <a:r>
              <a:rPr lang="en-US" dirty="0"/>
              <a:t>defines the security of a computer system by how well it implements flow control and how good its assurance </a:t>
            </a:r>
            <a:r>
              <a:rPr lang="en-US" dirty="0" smtClean="0"/>
              <a:t>is</a:t>
            </a:r>
          </a:p>
          <a:p>
            <a:pPr algn="just"/>
            <a:r>
              <a:rPr lang="en-US" dirty="0" smtClean="0"/>
              <a:t>Despite huge efforts, systems developed had several drawbacks:</a:t>
            </a:r>
          </a:p>
          <a:p>
            <a:pPr lvl="1" algn="just"/>
            <a:r>
              <a:rPr lang="en-US" dirty="0"/>
              <a:t>large TCB, slow, not easy to use, and very limited functionality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7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2000 Myers &amp; Liskov (DLM) and robust declassification ( 2004</a:t>
            </a:r>
          </a:p>
          <a:p>
            <a:pPr lvl="1" algn="just"/>
            <a:r>
              <a:rPr lang="en-US" dirty="0"/>
              <a:t>only readers for protecting confidentiality and only writers for protecting </a:t>
            </a:r>
            <a:r>
              <a:rPr lang="en-US" dirty="0" smtClean="0"/>
              <a:t>integrity</a:t>
            </a:r>
          </a:p>
          <a:p>
            <a:pPr lvl="1" algn="just"/>
            <a:r>
              <a:rPr lang="en-US" dirty="0" smtClean="0"/>
              <a:t>Essentially becomes DAC due to free Declassification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/>
              <a:t>for a proper tracking of any information flow property, it is important to control both reading and writing by </a:t>
            </a:r>
            <a:r>
              <a:rPr lang="en-US" i="1" dirty="0" smtClean="0"/>
              <a:t>subjects</a:t>
            </a:r>
          </a:p>
        </p:txBody>
      </p:sp>
    </p:spTree>
    <p:extLst>
      <p:ext uri="{BB962C8B-B14F-4D97-AF65-F5344CB8AC3E}">
        <p14:creationId xmlns:p14="http://schemas.microsoft.com/office/powerpoint/2010/main" val="32961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err="1" smtClean="0"/>
              <a:t>HiStar</a:t>
            </a:r>
            <a:r>
              <a:rPr lang="en-US" dirty="0" smtClean="0"/>
              <a:t>, Flume and Laminar systems</a:t>
            </a:r>
          </a:p>
          <a:p>
            <a:pPr lvl="1" algn="just"/>
            <a:r>
              <a:rPr lang="en-US" dirty="0"/>
              <a:t>based on the product of Confidentiality and </a:t>
            </a:r>
            <a:r>
              <a:rPr lang="en-US" dirty="0" smtClean="0"/>
              <a:t>Integrity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 smtClean="0"/>
              <a:t>confidentiality and integrity are not orthogonal properties</a:t>
            </a:r>
          </a:p>
          <a:p>
            <a:pPr lvl="1" algn="just"/>
            <a:r>
              <a:rPr lang="en-US" i="1" dirty="0" smtClean="0"/>
              <a:t>The declassification rules essentially becomes discretionary</a:t>
            </a:r>
          </a:p>
          <a:p>
            <a:pPr lvl="1" algn="just"/>
            <a:r>
              <a:rPr lang="en-US" dirty="0" smtClean="0"/>
              <a:t>Fred Schneider, in his book</a:t>
            </a:r>
            <a:r>
              <a:rPr lang="en-US" baseline="30000" dirty="0" smtClean="0"/>
              <a:t>#</a:t>
            </a:r>
            <a:r>
              <a:rPr lang="en-US" dirty="0" smtClean="0"/>
              <a:t> chapter, clearly brings out the perils of combining confidentiality and integrity policies in this manner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867400"/>
            <a:ext cx="9010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# yet to be published, 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dirty="0" smtClean="0">
                <a:cs typeface="Times New Roman" panose="02020603050405020304" pitchFamily="18" charset="0"/>
              </a:rPr>
              <a:t>available </a:t>
            </a:r>
            <a:r>
              <a:rPr lang="en-US" sz="2400" dirty="0">
                <a:cs typeface="Times New Roman" panose="02020603050405020304" pitchFamily="18" charset="0"/>
              </a:rPr>
              <a:t>at </a:t>
            </a:r>
            <a:r>
              <a:rPr lang="en-US" sz="2400" dirty="0" smtClean="0">
                <a:cs typeface="Times New Roman" panose="02020603050405020304" pitchFamily="18" charset="0"/>
              </a:rPr>
              <a:t>http</a:t>
            </a:r>
            <a:r>
              <a:rPr lang="en-US" sz="2400" dirty="0">
                <a:cs typeface="Times New Roman" panose="02020603050405020304" pitchFamily="18" charset="0"/>
              </a:rPr>
              <a:t>://www.cs.cornell.edu/fbs/publications/chptr.MAC.pdf</a:t>
            </a:r>
            <a:endParaRPr lang="en-I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7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2012 Mitchell et al. (DC labels)</a:t>
            </a:r>
          </a:p>
          <a:p>
            <a:pPr lvl="1" algn="just"/>
            <a:r>
              <a:rPr lang="en-US" dirty="0"/>
              <a:t>not easy to derive </a:t>
            </a:r>
            <a:r>
              <a:rPr lang="en-US" dirty="0" smtClean="0"/>
              <a:t>consistent DC </a:t>
            </a:r>
            <a:r>
              <a:rPr lang="en-US" dirty="0"/>
              <a:t>labels for modelling a given </a:t>
            </a:r>
            <a:r>
              <a:rPr lang="en-US" dirty="0" smtClean="0"/>
              <a:t>requirement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/>
              <a:t>support for </a:t>
            </a:r>
            <a:r>
              <a:rPr lang="en-US" i="1" dirty="0" smtClean="0"/>
              <a:t>downgrading (discretionary control) </a:t>
            </a:r>
            <a:r>
              <a:rPr lang="en-US" i="1" dirty="0"/>
              <a:t>is orthogonal to the </a:t>
            </a:r>
            <a:r>
              <a:rPr lang="en-US" i="1" dirty="0" smtClean="0"/>
              <a:t>IFC, thus, defeating </a:t>
            </a:r>
            <a:r>
              <a:rPr lang="en-US" i="1" dirty="0"/>
              <a:t>the purpose of the mandatory controls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891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</a:t>
            </a:r>
            <a:r>
              <a:rPr lang="en-US"/>
              <a:t>of </a:t>
            </a:r>
            <a:r>
              <a:rPr lang="en-US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2011 Butler Lampson in </a:t>
            </a:r>
            <a:r>
              <a:rPr lang="en-US" dirty="0" err="1" smtClean="0"/>
              <a:t>HiStar</a:t>
            </a:r>
            <a:r>
              <a:rPr lang="en-US" dirty="0" smtClean="0"/>
              <a:t> technical perspective</a:t>
            </a:r>
          </a:p>
          <a:p>
            <a:pPr lvl="1" algn="just"/>
            <a:r>
              <a:rPr lang="en-US" i="1" dirty="0"/>
              <a:t>This is the latest step in the long and frustrating journey toward secure computing. It is a convincing solution for some serious practical problems. The general-purpose computing that failed in the 1980s has not been tried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4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7194" y="2967335"/>
            <a:ext cx="414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RWFM Model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51816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Narendra</a:t>
            </a:r>
            <a:r>
              <a:rPr lang="en-US" dirty="0" smtClean="0"/>
              <a:t> </a:t>
            </a:r>
            <a:r>
              <a:rPr lang="en-US" dirty="0" err="1" smtClean="0"/>
              <a:t>kumar</a:t>
            </a:r>
            <a:r>
              <a:rPr lang="en-US" dirty="0" smtClean="0"/>
              <a:t>, RKS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2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IFC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Bell La </a:t>
            </a:r>
            <a:r>
              <a:rPr lang="en-US" dirty="0" err="1" smtClean="0"/>
              <a:t>Padula</a:t>
            </a:r>
            <a:r>
              <a:rPr lang="en-US" dirty="0" smtClean="0"/>
              <a:t> 1974,</a:t>
            </a:r>
          </a:p>
          <a:p>
            <a:r>
              <a:rPr lang="en-US" dirty="0" smtClean="0"/>
              <a:t>Denning </a:t>
            </a:r>
            <a:r>
              <a:rPr lang="mr-IN" dirty="0" smtClean="0"/>
              <a:t>–</a:t>
            </a:r>
            <a:r>
              <a:rPr lang="en-US" dirty="0" smtClean="0"/>
              <a:t> 1975</a:t>
            </a:r>
          </a:p>
          <a:p>
            <a:r>
              <a:rPr lang="en-US" dirty="0" err="1" smtClean="0"/>
              <a:t>Biba</a:t>
            </a:r>
            <a:r>
              <a:rPr lang="en-US" dirty="0" smtClean="0"/>
              <a:t> - 1976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7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Labels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Security requirements of practical applications are often stated / easily understood in terms of who can read / write information</a:t>
            </a:r>
          </a:p>
          <a:p>
            <a:pPr algn="just"/>
            <a:r>
              <a:rPr lang="en-US" dirty="0" smtClean="0"/>
              <a:t>Observations:</a:t>
            </a:r>
          </a:p>
          <a:p>
            <a:pPr lvl="1" algn="just"/>
            <a:r>
              <a:rPr lang="en-US" dirty="0"/>
              <a:t>information </a:t>
            </a:r>
            <a:r>
              <a:rPr lang="en-US" dirty="0" smtClean="0"/>
              <a:t>readable </a:t>
            </a:r>
            <a:r>
              <a:rPr lang="en-US" dirty="0"/>
              <a:t>by s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2,  </a:t>
            </a:r>
            <a:r>
              <a:rPr lang="en-US" dirty="0" smtClean="0"/>
              <a:t>can-flow-to </a:t>
            </a:r>
            <a:r>
              <a:rPr lang="en-US" dirty="0"/>
              <a:t>information </a:t>
            </a:r>
            <a:r>
              <a:rPr lang="en-US" dirty="0" smtClean="0"/>
              <a:t>readable only </a:t>
            </a:r>
            <a:r>
              <a:rPr lang="en-US" dirty="0"/>
              <a:t>by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</a:p>
          <a:p>
            <a:pPr lvl="1" algn="just"/>
            <a:r>
              <a:rPr lang="en-US" dirty="0" smtClean="0"/>
              <a:t>information writable only by s</a:t>
            </a:r>
            <a:r>
              <a:rPr lang="en-US" baseline="-25000" dirty="0" smtClean="0"/>
              <a:t>1,</a:t>
            </a:r>
            <a:r>
              <a:rPr lang="en-US" dirty="0" smtClean="0"/>
              <a:t> can-flow-to information writable by 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2</a:t>
            </a:r>
          </a:p>
          <a:p>
            <a:pPr algn="just"/>
            <a:r>
              <a:rPr lang="en-US" dirty="0" smtClean="0"/>
              <a:t>Readers and writers can be used as labels!!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01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RWFM Label Format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(owner/authority, readers, writers)</a:t>
            </a:r>
          </a:p>
          <a:p>
            <a:pPr lvl="1" algn="just"/>
            <a:r>
              <a:rPr lang="en-US" dirty="0" smtClean="0"/>
              <a:t>First component is a single subject denoting</a:t>
            </a:r>
          </a:p>
          <a:p>
            <a:pPr lvl="2" algn="just"/>
            <a:r>
              <a:rPr lang="en-US" i="1" dirty="0" smtClean="0"/>
              <a:t>owner</a:t>
            </a:r>
            <a:r>
              <a:rPr lang="en-US" dirty="0" smtClean="0"/>
              <a:t> in case of an object label</a:t>
            </a:r>
          </a:p>
          <a:p>
            <a:pPr lvl="2" algn="just"/>
            <a:r>
              <a:rPr lang="en-US" i="1" dirty="0" smtClean="0"/>
              <a:t>authority</a:t>
            </a:r>
            <a:r>
              <a:rPr lang="en-US" dirty="0" smtClean="0"/>
              <a:t> in case of a subject label</a:t>
            </a:r>
          </a:p>
          <a:p>
            <a:pPr lvl="1" algn="just"/>
            <a:r>
              <a:rPr lang="en-US" dirty="0" smtClean="0"/>
              <a:t>Second component is a set of subjects denoting</a:t>
            </a:r>
          </a:p>
          <a:p>
            <a:pPr lvl="2" algn="just"/>
            <a:r>
              <a:rPr lang="en-US" dirty="0" smtClean="0"/>
              <a:t>permissible readers in case of an object label</a:t>
            </a:r>
          </a:p>
          <a:p>
            <a:pPr lvl="2" algn="just"/>
            <a:r>
              <a:rPr lang="en-US" dirty="0" smtClean="0"/>
              <a:t>subjects who can read all the objects that this subject can read in case of a subject label</a:t>
            </a:r>
          </a:p>
          <a:p>
            <a:pPr lvl="1" algn="just"/>
            <a:r>
              <a:rPr lang="en-US" dirty="0" smtClean="0"/>
              <a:t>Third component </a:t>
            </a:r>
            <a:r>
              <a:rPr lang="en-US" dirty="0"/>
              <a:t>is a set of subjects </a:t>
            </a:r>
            <a:r>
              <a:rPr lang="en-US" dirty="0" smtClean="0"/>
              <a:t>denoting</a:t>
            </a:r>
          </a:p>
          <a:p>
            <a:pPr lvl="2" algn="just"/>
            <a:r>
              <a:rPr lang="en-US" dirty="0" smtClean="0"/>
              <a:t>permissible writers in case of an object label</a:t>
            </a:r>
          </a:p>
          <a:p>
            <a:pPr lvl="2" algn="just"/>
            <a:r>
              <a:rPr lang="en-US" dirty="0"/>
              <a:t>subjects who can </a:t>
            </a:r>
            <a:r>
              <a:rPr lang="en-US" dirty="0" smtClean="0"/>
              <a:t>write all </a:t>
            </a:r>
            <a:r>
              <a:rPr lang="en-US" dirty="0"/>
              <a:t>the objects that this subject can </a:t>
            </a:r>
            <a:r>
              <a:rPr lang="en-US" dirty="0" smtClean="0"/>
              <a:t>write in </a:t>
            </a:r>
            <a:r>
              <a:rPr lang="en-US" dirty="0"/>
              <a:t>case of a subject label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Permissible Flows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algn="just"/>
            <a:r>
              <a:rPr lang="en-US" dirty="0" smtClean="0"/>
              <a:t>Given any two RW classes RW</a:t>
            </a:r>
            <a:r>
              <a:rPr lang="en-US" baseline="-25000" dirty="0" smtClean="0"/>
              <a:t>1</a:t>
            </a:r>
            <a:r>
              <a:rPr lang="en-US" dirty="0" smtClean="0"/>
              <a:t>=(s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 smtClean="0"/>
              <a:t>) and RW</a:t>
            </a:r>
            <a:r>
              <a:rPr lang="en-US" baseline="-25000" dirty="0" smtClean="0"/>
              <a:t>2</a:t>
            </a:r>
            <a:r>
              <a:rPr lang="en-US" dirty="0" smtClean="0"/>
              <a:t>=(s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2</a:t>
            </a:r>
            <a:r>
              <a:rPr lang="en-US" dirty="0" smtClean="0"/>
              <a:t>), information is allowed to flow from RW</a:t>
            </a:r>
            <a:r>
              <a:rPr lang="en-US" baseline="-25000" dirty="0" smtClean="0"/>
              <a:t>1</a:t>
            </a:r>
            <a:r>
              <a:rPr lang="en-US" dirty="0" smtClean="0"/>
              <a:t> to RW</a:t>
            </a:r>
            <a:r>
              <a:rPr lang="en-US" baseline="-25000" dirty="0" smtClean="0"/>
              <a:t>2</a:t>
            </a:r>
            <a:r>
              <a:rPr lang="en-US" dirty="0" smtClean="0"/>
              <a:t>, denoted RW</a:t>
            </a:r>
            <a:r>
              <a:rPr lang="en-US" baseline="-25000" dirty="0" smtClean="0"/>
              <a:t>1</a:t>
            </a:r>
            <a:r>
              <a:rPr lang="en-US" dirty="0" smtClean="0"/>
              <a:t>≤RW</a:t>
            </a:r>
            <a:r>
              <a:rPr lang="en-US" baseline="-25000" dirty="0" smtClean="0"/>
              <a:t>2</a:t>
            </a:r>
            <a:r>
              <a:rPr lang="en-US" dirty="0" smtClean="0"/>
              <a:t> only if 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and 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. Formally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02274"/>
              </p:ext>
            </p:extLst>
          </p:nvPr>
        </p:nvGraphicFramePr>
        <p:xfrm>
          <a:off x="1524000" y="3794760"/>
          <a:ext cx="6096000" cy="1158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            R</a:t>
                      </a:r>
                      <a:r>
                        <a:rPr lang="en-US" sz="3200" baseline="-25000" dirty="0" smtClean="0"/>
                        <a:t>1        </a:t>
                      </a:r>
                      <a:r>
                        <a:rPr lang="en-US" sz="3200" dirty="0" smtClean="0"/>
                        <a:t>R</a:t>
                      </a:r>
                      <a:r>
                        <a:rPr lang="en-US" sz="3200" baseline="-25000" dirty="0" smtClean="0"/>
                        <a:t>2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  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W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>
                          <a:sym typeface="Symbol"/>
                        </a:rPr>
                        <a:t></a:t>
                      </a:r>
                      <a:r>
                        <a:rPr lang="en-US" sz="3200" dirty="0" smtClean="0"/>
                        <a:t>W</a:t>
                      </a:r>
                      <a:r>
                        <a:rPr lang="en-US" sz="3200" baseline="-25000" dirty="0" smtClean="0"/>
                        <a:t>2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(s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,R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,W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) ≤ (s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,R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,W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)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69929"/>
              </p:ext>
            </p:extLst>
          </p:nvPr>
        </p:nvGraphicFramePr>
        <p:xfrm>
          <a:off x="1371600" y="32004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32004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02265"/>
              </p:ext>
            </p:extLst>
          </p:nvPr>
        </p:nvGraphicFramePr>
        <p:xfrm>
          <a:off x="3429000" y="38862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5" imgW="152400" imgH="177800" progId="Equation.3">
                  <p:embed/>
                </p:oleObj>
              </mc:Choice>
              <mc:Fallback>
                <p:oleObj name="Equation" r:id="rId5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38862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67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Join and Meet of RW Classes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Let RW</a:t>
            </a:r>
            <a:r>
              <a:rPr lang="en-US" baseline="-25000" dirty="0" smtClean="0"/>
              <a:t>1</a:t>
            </a:r>
            <a:r>
              <a:rPr lang="en-US" dirty="0"/>
              <a:t>=(s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/>
              <a:t>) and RW</a:t>
            </a:r>
            <a:r>
              <a:rPr lang="en-US" baseline="-25000" dirty="0"/>
              <a:t>2</a:t>
            </a:r>
            <a:r>
              <a:rPr lang="en-US" dirty="0"/>
              <a:t>=(s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 smtClean="0"/>
              <a:t>), be any two RW classes. Their join (</a:t>
            </a:r>
            <a:r>
              <a:rPr lang="en-US" dirty="0" smtClean="0">
                <a:sym typeface="Symbol"/>
              </a:rPr>
              <a:t></a:t>
            </a:r>
            <a:r>
              <a:rPr lang="en-US" dirty="0" smtClean="0"/>
              <a:t>) and meet (</a:t>
            </a:r>
            <a:r>
              <a:rPr lang="en-US" dirty="0">
                <a:sym typeface="Symbol"/>
              </a:rPr>
              <a:t></a:t>
            </a:r>
            <a:r>
              <a:rPr lang="en-US" dirty="0" smtClean="0"/>
              <a:t>) are defined as follows: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 smtClean="0"/>
              <a:t>)</a:t>
            </a:r>
            <a:r>
              <a:rPr lang="en-US" dirty="0">
                <a:sym typeface="Symbol"/>
              </a:rPr>
              <a:t> </a:t>
            </a:r>
            <a:r>
              <a:rPr lang="en-US" dirty="0" smtClean="0"/>
              <a:t> </a:t>
            </a:r>
            <a:r>
              <a:rPr lang="en-US" dirty="0"/>
              <a:t>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 smtClean="0"/>
              <a:t>) = (s</a:t>
            </a:r>
            <a:r>
              <a:rPr lang="en-US" baseline="-25000" dirty="0" smtClean="0"/>
              <a:t>3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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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dirty="0">
                <a:sym typeface="Symbol"/>
              </a:rPr>
              <a:t> </a:t>
            </a:r>
            <a:r>
              <a:rPr lang="en-US" dirty="0" smtClean="0"/>
              <a:t> </a:t>
            </a:r>
            <a:r>
              <a:rPr lang="en-US" dirty="0"/>
              <a:t>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/>
              <a:t>) = (</a:t>
            </a:r>
            <a:r>
              <a:rPr lang="en-US" dirty="0" smtClean="0"/>
              <a:t>s</a:t>
            </a:r>
            <a:r>
              <a:rPr lang="en-US" baseline="-25000" dirty="0" smtClean="0"/>
              <a:t>3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3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 smtClean="0">
                <a:solidFill>
                  <a:srgbClr val="FF0000"/>
                </a:solidFill>
                <a:latin typeface="Comic Sans MS"/>
                <a:cs typeface="Comic Sans MS"/>
              </a:rPr>
              <a:t>RW Classes form a Bounded Pre-Lattice</a:t>
            </a:r>
            <a:endParaRPr lang="en-IN" sz="3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The relation ≤ on RW classes is reflexive and transitive i.e., </a:t>
            </a:r>
            <a:r>
              <a:rPr lang="en-US" b="1" dirty="0" smtClean="0"/>
              <a:t>a pre-order</a:t>
            </a:r>
          </a:p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The set of all RW classes SC</a:t>
            </a:r>
            <a:r>
              <a:rPr lang="en-US" baseline="-25000" dirty="0" smtClean="0"/>
              <a:t>RW</a:t>
            </a:r>
            <a:r>
              <a:rPr lang="en-US" dirty="0" smtClean="0"/>
              <a:t>=S×2</a:t>
            </a:r>
            <a:r>
              <a:rPr lang="en-US" baseline="30000" dirty="0" smtClean="0"/>
              <a:t>S</a:t>
            </a:r>
            <a:r>
              <a:rPr lang="en-US" dirty="0"/>
              <a:t>×</a:t>
            </a:r>
            <a:r>
              <a:rPr lang="en-US" dirty="0" smtClean="0"/>
              <a:t>2</a:t>
            </a:r>
            <a:r>
              <a:rPr lang="en-US" baseline="30000" dirty="0" smtClean="0"/>
              <a:t>S</a:t>
            </a:r>
            <a:r>
              <a:rPr lang="en-US" dirty="0" smtClean="0"/>
              <a:t>, together with the ordering ≤, join </a:t>
            </a:r>
            <a:r>
              <a:rPr lang="en-US" dirty="0" smtClean="0">
                <a:sym typeface="Symbol"/>
              </a:rPr>
              <a:t> </a:t>
            </a:r>
            <a:r>
              <a:rPr lang="en-US" dirty="0" smtClean="0"/>
              <a:t>and meet </a:t>
            </a:r>
            <a:r>
              <a:rPr lang="en-US" dirty="0" smtClean="0">
                <a:sym typeface="Symbol"/>
              </a:rPr>
              <a:t></a:t>
            </a:r>
            <a:r>
              <a:rPr lang="en-US" dirty="0" smtClean="0"/>
              <a:t> form a </a:t>
            </a:r>
            <a:r>
              <a:rPr lang="en-US" b="1" dirty="0" smtClean="0"/>
              <a:t>bounded pre-lattice</a:t>
            </a:r>
            <a:r>
              <a:rPr lang="en-US" dirty="0" smtClean="0"/>
              <a:t>. For </a:t>
            </a:r>
            <a:r>
              <a:rPr lang="en-US" dirty="0" err="1" smtClean="0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S</a:t>
            </a:r>
            <a:r>
              <a:rPr lang="en-US" dirty="0" smtClean="0"/>
              <a:t>, (</a:t>
            </a:r>
            <a:r>
              <a:rPr lang="en-US" dirty="0" err="1" smtClean="0"/>
              <a:t>s,S</a:t>
            </a:r>
            <a:r>
              <a:rPr lang="en-US" dirty="0" smtClean="0"/>
              <a:t>,</a:t>
            </a:r>
            <a:r>
              <a:rPr lang="en-US" dirty="0" smtClean="0">
                <a:sym typeface="Symbol"/>
              </a:rPr>
              <a:t></a:t>
            </a:r>
            <a:r>
              <a:rPr lang="en-US" dirty="0" smtClean="0"/>
              <a:t>) denotes a minimum element and </a:t>
            </a:r>
            <a:r>
              <a:rPr lang="en-US" dirty="0"/>
              <a:t>(</a:t>
            </a:r>
            <a:r>
              <a:rPr lang="en-US" dirty="0" err="1"/>
              <a:t>s</a:t>
            </a:r>
            <a:r>
              <a:rPr lang="en-US" dirty="0" err="1" smtClean="0"/>
              <a:t>,</a:t>
            </a:r>
            <a:r>
              <a:rPr lang="en-US" dirty="0" err="1" smtClean="0">
                <a:sym typeface="Symbol"/>
              </a:rPr>
              <a:t>,S</a:t>
            </a:r>
            <a:r>
              <a:rPr lang="en-US" dirty="0" smtClean="0"/>
              <a:t>) </a:t>
            </a:r>
            <a:r>
              <a:rPr lang="en-US" dirty="0"/>
              <a:t>denotes a </a:t>
            </a:r>
            <a:r>
              <a:rPr lang="en-US" dirty="0" smtClean="0"/>
              <a:t>maximum element.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78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Flow Model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Above theorem establishes the soundness of RW classes </a:t>
            </a:r>
            <a:r>
              <a:rPr lang="en-US" dirty="0" err="1" smtClean="0"/>
              <a:t>w.r.t</a:t>
            </a:r>
            <a:r>
              <a:rPr lang="en-US" dirty="0" smtClean="0"/>
              <a:t>. Denning’s model i.e., suitability of RW classes for studying information flow properties in a system</a:t>
            </a:r>
          </a:p>
          <a:p>
            <a:pPr algn="just"/>
            <a:r>
              <a:rPr lang="en-US" b="1" dirty="0" smtClean="0"/>
              <a:t>Readers-Writers Flow Model (RWFM)</a:t>
            </a:r>
            <a:r>
              <a:rPr lang="en-US" dirty="0" smtClean="0"/>
              <a:t> is defined as a six-tuple (S,O,SC</a:t>
            </a:r>
            <a:r>
              <a:rPr lang="en-US" baseline="-25000" dirty="0" smtClean="0"/>
              <a:t>RW</a:t>
            </a:r>
            <a:r>
              <a:rPr lang="en-US" dirty="0" smtClean="0"/>
              <a:t>,≤</a:t>
            </a:r>
            <a:r>
              <a:rPr lang="en-US" baseline="-25000" dirty="0" smtClean="0"/>
              <a:t>RW</a:t>
            </a:r>
            <a:r>
              <a:rPr lang="en-US" dirty="0" smtClean="0"/>
              <a:t>,</a:t>
            </a:r>
            <a:r>
              <a:rPr lang="en-US" dirty="0" smtClean="0">
                <a:sym typeface="Symbol"/>
              </a:rPr>
              <a:t>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,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/>
              <a:t>), where S is the set of subjects and O is the set of objects in an information system, and SC</a:t>
            </a:r>
            <a:r>
              <a:rPr lang="en-US" baseline="-25000" dirty="0" smtClean="0"/>
              <a:t>RW</a:t>
            </a:r>
            <a:r>
              <a:rPr lang="en-US" dirty="0" smtClean="0"/>
              <a:t>, </a:t>
            </a:r>
            <a:r>
              <a:rPr lang="en-US" dirty="0"/>
              <a:t>≤</a:t>
            </a:r>
            <a:r>
              <a:rPr lang="en-US" baseline="-25000" dirty="0"/>
              <a:t>RW</a:t>
            </a:r>
            <a:r>
              <a:rPr lang="en-US" dirty="0"/>
              <a:t>,</a:t>
            </a:r>
            <a:r>
              <a:rPr lang="en-US" dirty="0">
                <a:sym typeface="Symbol"/>
              </a:rPr>
              <a:t></a:t>
            </a:r>
            <a:r>
              <a:rPr lang="en-US" baseline="-25000" dirty="0">
                <a:sym typeface="Symbol"/>
              </a:rPr>
              <a:t>RW</a:t>
            </a:r>
            <a:r>
              <a:rPr lang="en-US" dirty="0">
                <a:sym typeface="Symbol"/>
              </a:rPr>
              <a:t>,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 are  as defined previously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34812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Notation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Flow model together with a labelling function defines an access policy</a:t>
            </a:r>
          </a:p>
          <a:p>
            <a:pPr algn="just"/>
            <a:r>
              <a:rPr lang="en-US" dirty="0" smtClean="0">
                <a:sym typeface="Symbol"/>
              </a:rPr>
              <a:t>Labelling function  : SO  SC</a:t>
            </a:r>
            <a:r>
              <a:rPr lang="en-US" baseline="-25000" dirty="0" smtClean="0">
                <a:sym typeface="Symbol"/>
              </a:rPr>
              <a:t>RW</a:t>
            </a:r>
          </a:p>
          <a:p>
            <a:pPr algn="just"/>
            <a:r>
              <a:rPr lang="en-US" dirty="0" smtClean="0">
                <a:sym typeface="Symbol"/>
              </a:rPr>
              <a:t>A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(e), R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 and W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 denote the first, second and third components of </a:t>
            </a:r>
            <a:r>
              <a:rPr lang="en-US" dirty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</a:t>
            </a:r>
          </a:p>
          <a:p>
            <a:pPr algn="just"/>
            <a:r>
              <a:rPr lang="en-US" dirty="0" smtClean="0">
                <a:sym typeface="Symbol"/>
              </a:rPr>
              <a:t> is omitted when clear from the context</a:t>
            </a:r>
          </a:p>
          <a:p>
            <a:pPr algn="just"/>
            <a:r>
              <a:rPr lang="en-US" dirty="0" smtClean="0">
                <a:sym typeface="Symbol"/>
              </a:rPr>
              <a:t>For a subject s, A(s)=s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5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Access Rules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RWFM and functions A, R and W describing a labelling,</a:t>
            </a:r>
          </a:p>
          <a:p>
            <a:pPr lvl="1"/>
            <a:r>
              <a:rPr lang="en-US" dirty="0" smtClean="0"/>
              <a:t>A subject s is allowed to read an object o if</a:t>
            </a:r>
          </a:p>
          <a:p>
            <a:pPr lvl="2"/>
            <a:r>
              <a:rPr lang="en-US" dirty="0" smtClean="0"/>
              <a:t>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</a:t>
            </a:r>
            <a:r>
              <a:rPr lang="en-US" b="1" dirty="0" smtClean="0"/>
              <a:t>and</a:t>
            </a:r>
            <a:r>
              <a:rPr lang="en-US" dirty="0" smtClean="0"/>
              <a:t> R(o)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</a:t>
            </a:r>
            <a:r>
              <a:rPr lang="en-US" dirty="0" smtClean="0"/>
              <a:t>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>
                <a:sym typeface="Symbol"/>
              </a:rPr>
              <a:t> </a:t>
            </a:r>
            <a:r>
              <a:rPr lang="en-US" dirty="0" smtClean="0"/>
              <a:t> W(s)</a:t>
            </a:r>
          </a:p>
          <a:p>
            <a:pPr lvl="1"/>
            <a:r>
              <a:rPr lang="en-US" dirty="0"/>
              <a:t>A subject s is allowed to </a:t>
            </a:r>
            <a:r>
              <a:rPr lang="en-US" dirty="0" smtClean="0"/>
              <a:t>write an </a:t>
            </a:r>
            <a:r>
              <a:rPr lang="en-US" dirty="0"/>
              <a:t>object o if</a:t>
            </a:r>
          </a:p>
          <a:p>
            <a:pPr lvl="2"/>
            <a:r>
              <a:rPr lang="en-US" dirty="0"/>
              <a:t>A(s)</a:t>
            </a:r>
            <a:r>
              <a:rPr lang="en-US" dirty="0" smtClean="0">
                <a:sym typeface="Symbol"/>
              </a:rPr>
              <a:t>W</a:t>
            </a:r>
            <a:r>
              <a:rPr lang="en-US" dirty="0" smtClean="0"/>
              <a:t>(o</a:t>
            </a:r>
            <a:r>
              <a:rPr lang="en-US" dirty="0"/>
              <a:t>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R(s) </a:t>
            </a:r>
            <a:r>
              <a:rPr lang="en-US" dirty="0" smtClean="0">
                <a:sym typeface="Symbol"/>
              </a:rPr>
              <a:t>       </a:t>
            </a:r>
            <a:r>
              <a:rPr lang="en-US" dirty="0" smtClean="0"/>
              <a:t>R(o)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W(o)</a:t>
            </a:r>
          </a:p>
          <a:p>
            <a:pPr marL="914400" lvl="2" indent="0">
              <a:buNone/>
            </a:pPr>
            <a:endParaRPr lang="en-IN" dirty="0"/>
          </a:p>
          <a:p>
            <a:pPr marL="914400" lvl="2" indent="0">
              <a:buNone/>
            </a:pPr>
            <a:endParaRPr lang="en-IN" dirty="0"/>
          </a:p>
          <a:p>
            <a:pPr marL="914400" lvl="2" indent="0">
              <a:buNone/>
            </a:pPr>
            <a:r>
              <a:rPr lang="en-IN" dirty="0" smtClean="0"/>
              <a:t>DAC            MAC                             DAC + MAC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735921"/>
              </p:ext>
            </p:extLst>
          </p:nvPr>
        </p:nvGraphicFramePr>
        <p:xfrm>
          <a:off x="41910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902739"/>
              </p:ext>
            </p:extLst>
          </p:nvPr>
        </p:nvGraphicFramePr>
        <p:xfrm>
          <a:off x="4038600" y="32004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600" y="32004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1600200" y="3505200"/>
            <a:ext cx="68580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3505200"/>
            <a:ext cx="198120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00600" y="46482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Completeness of RWFM w.r.to Denning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Given a Denning’s flow model DFM = (S,O,SC,≤,</a:t>
            </a:r>
            <a:r>
              <a:rPr lang="en-US" dirty="0" smtClean="0">
                <a:sym typeface="Symbol"/>
              </a:rPr>
              <a:t></a:t>
            </a:r>
            <a:r>
              <a:rPr lang="en-US" dirty="0" smtClean="0"/>
              <a:t>) and a policy </a:t>
            </a:r>
            <a:r>
              <a:rPr lang="en-US" dirty="0" smtClean="0">
                <a:sym typeface="Symbol"/>
              </a:rPr>
              <a:t></a:t>
            </a:r>
            <a:r>
              <a:rPr lang="en-US" dirty="0">
                <a:sym typeface="Symbol"/>
              </a:rPr>
              <a:t> : SO  </a:t>
            </a:r>
            <a:r>
              <a:rPr lang="en-US" dirty="0" smtClean="0">
                <a:sym typeface="Symbol"/>
              </a:rPr>
              <a:t>SC, there exists a labelling 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: SO  </a:t>
            </a:r>
            <a:r>
              <a:rPr lang="en-US" dirty="0" smtClean="0">
                <a:sym typeface="Symbol"/>
              </a:rPr>
              <a:t>SC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, in the RWFM that enforces the same policy i.e.,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s is permitted to read o by Denning’s policy if and only if it is permitted by RW-policy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ym typeface="Symbol"/>
              </a:rPr>
              <a:t>s is permitted to </a:t>
            </a:r>
            <a:r>
              <a:rPr lang="en-US" dirty="0" smtClean="0">
                <a:sym typeface="Symbol"/>
              </a:rPr>
              <a:t>write o </a:t>
            </a:r>
            <a:r>
              <a:rPr lang="en-US" dirty="0">
                <a:sym typeface="Symbol"/>
              </a:rPr>
              <a:t>by Denning’s </a:t>
            </a:r>
            <a:r>
              <a:rPr lang="en-US" dirty="0" smtClean="0">
                <a:sym typeface="Symbol"/>
              </a:rPr>
              <a:t>policy </a:t>
            </a:r>
            <a:r>
              <a:rPr lang="en-US" dirty="0">
                <a:sym typeface="Symbol"/>
              </a:rPr>
              <a:t>if and only if it is permitted by </a:t>
            </a:r>
            <a:r>
              <a:rPr lang="en-US" dirty="0" smtClean="0">
                <a:sym typeface="Symbol"/>
              </a:rPr>
              <a:t>RW-policy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93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Proof sketch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/>
          <a:lstStyle/>
          <a:p>
            <a:pPr algn="just"/>
            <a:r>
              <a:rPr lang="en-US" dirty="0" smtClean="0"/>
              <a:t>Proof is by construction</a:t>
            </a:r>
          </a:p>
          <a:p>
            <a:pPr algn="just"/>
            <a:r>
              <a:rPr lang="en-US" dirty="0" smtClean="0"/>
              <a:t>Labelling defined below in terms of the components A, R and W satisfies the conditions of the Theorem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39748"/>
              </p:ext>
            </p:extLst>
          </p:nvPr>
        </p:nvGraphicFramePr>
        <p:xfrm>
          <a:off x="705802" y="4038600"/>
          <a:ext cx="7752398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8705"/>
                <a:gridCol w="4143693"/>
              </a:tblGrid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A(o)=s’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A(s)=s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R(o)={s | </a:t>
                      </a:r>
                      <a:r>
                        <a:rPr lang="en-US" sz="3200" dirty="0" smtClean="0">
                          <a:sym typeface="Symbol"/>
                        </a:rPr>
                        <a:t>(o)≤(s)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R(s)=S</a:t>
                      </a:r>
                      <a:r>
                        <a:rPr lang="en-US" sz="3200" dirty="0" smtClean="0">
                          <a:sym typeface="Symbol"/>
                        </a:rPr>
                        <a:t>(</a:t>
                      </a:r>
                      <a:r>
                        <a:rPr lang="en-US" sz="3200" baseline="-25000" dirty="0" smtClean="0">
                          <a:sym typeface="Symbol"/>
                        </a:rPr>
                        <a:t>(o)≤(s)</a:t>
                      </a:r>
                      <a:r>
                        <a:rPr lang="en-US" sz="3200" dirty="0" smtClean="0">
                          <a:sym typeface="Symbol"/>
                        </a:rPr>
                        <a:t>R(o))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W(o)={s | </a:t>
                      </a:r>
                      <a:r>
                        <a:rPr lang="en-US" sz="3200" dirty="0" smtClean="0">
                          <a:sym typeface="Symbol"/>
                        </a:rPr>
                        <a:t>(s)≤(o)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W(s)=S</a:t>
                      </a:r>
                      <a:r>
                        <a:rPr lang="en-US" sz="3200" dirty="0" smtClean="0">
                          <a:sym typeface="Symbol"/>
                        </a:rPr>
                        <a:t>(</a:t>
                      </a:r>
                      <a:r>
                        <a:rPr lang="en-US" sz="3200" baseline="-25000" dirty="0" smtClean="0">
                          <a:sym typeface="Symbol"/>
                        </a:rPr>
                        <a:t>(s)≤(o)</a:t>
                      </a:r>
                      <a:r>
                        <a:rPr lang="en-US" sz="3200" dirty="0" smtClean="0">
                          <a:sym typeface="Symbol"/>
                        </a:rPr>
                        <a:t>W(o))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65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Lattice Model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IN" dirty="0" smtClean="0">
              <a:solidFill>
                <a:srgbClr val="0070C0"/>
              </a:solidFill>
            </a:endParaRPr>
          </a:p>
          <a:p>
            <a:pPr algn="just"/>
            <a:endParaRPr lang="en-IN" dirty="0">
              <a:solidFill>
                <a:srgbClr val="0070C0"/>
              </a:solidFill>
            </a:endParaRPr>
          </a:p>
          <a:p>
            <a:pPr algn="just"/>
            <a:r>
              <a:rPr lang="en-IN" dirty="0" smtClean="0">
                <a:solidFill>
                  <a:srgbClr val="0070C0"/>
                </a:solidFill>
              </a:rPr>
              <a:t>Lattice: </a:t>
            </a:r>
            <a:r>
              <a:rPr lang="en-IN" dirty="0" smtClean="0"/>
              <a:t>consists </a:t>
            </a:r>
            <a:r>
              <a:rPr lang="en-IN" dirty="0"/>
              <a:t>of a finite partially ordered set together with a least upper bound and greatest lower bound operator on the set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>
                <a:solidFill>
                  <a:srgbClr val="7030A0"/>
                </a:solidFill>
              </a:rPr>
              <a:t>Policy: information </a:t>
            </a:r>
            <a:r>
              <a:rPr lang="en-IN" dirty="0">
                <a:solidFill>
                  <a:srgbClr val="7030A0"/>
                </a:solidFill>
              </a:rPr>
              <a:t>is permitted to flow from a lower class to upper class</a:t>
            </a:r>
            <a:r>
              <a:rPr lang="en-IN" dirty="0" smtClean="0">
                <a:solidFill>
                  <a:srgbClr val="7030A0"/>
                </a:solidFill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88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 policy equivalent: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ym typeface="Symbol"/>
            </a:endParaRPr>
          </a:p>
          <a:p>
            <a:pPr marL="285750" indent="-228600"/>
            <a:r>
              <a:rPr lang="en-US" dirty="0">
                <a:sym typeface="Symbol"/>
              </a:rPr>
              <a:t>Administrative component can be any arbitrary subject, because as far as flows are concerned this does not play a role. So we set A(o) = s’ for all objects.</a:t>
            </a:r>
          </a:p>
          <a:p>
            <a:pPr marL="285750" indent="-228600"/>
            <a:r>
              <a:rPr lang="en-US" dirty="0">
                <a:sym typeface="Symbol"/>
              </a:rPr>
              <a:t>Readers component of a object is defined as R(o): the set of all subjects such that Denning’s policy permits info. flow from this object to subject.</a:t>
            </a:r>
          </a:p>
          <a:p>
            <a:pPr marL="285750" indent="-228600"/>
            <a:r>
              <a:rPr lang="en-US" dirty="0">
                <a:sym typeface="Symbol"/>
              </a:rPr>
              <a:t>Writers component of a object is defined as W(o): the set of all subjects such that Denning’s policy permits info. flow from subject to this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2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 policy equivalent: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ym typeface="Symbol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Administrative component is the subject itself i.e. A(s) = 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Readers component of a subject is defined as R(s): intersection of readers of all the objects (</a:t>
            </a:r>
            <a:r>
              <a:rPr lang="en-US" sz="1200" dirty="0">
                <a:sym typeface="Symbol"/>
              </a:rPr>
              <a:t>(o)≤(s)</a:t>
            </a:r>
            <a:r>
              <a:rPr lang="en-US" dirty="0"/>
              <a:t>) that s can read.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Writers component of a subject is defined as W(s): intersection of writers of all the objects (</a:t>
            </a:r>
            <a:r>
              <a:rPr lang="en-US" sz="1200" dirty="0">
                <a:sym typeface="Symbol"/>
              </a:rPr>
              <a:t>(s)≤(o)</a:t>
            </a:r>
            <a:r>
              <a:rPr lang="en-US" dirty="0"/>
              <a:t>) that s can write.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7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Illustrative Examples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pic>
        <p:nvPicPr>
          <p:cNvPr id="2050" name="Picture 2" descr="C:\Users\Jyothi\Desktop\Naren\TIFR 2014\LMA paper\RWFM -algebra\lattice_ex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03" y="2035175"/>
            <a:ext cx="7198197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Illustrative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Examples (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contd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pic>
        <p:nvPicPr>
          <p:cNvPr id="3074" name="Picture 2" descr="C:\Users\Jyothi\Desktop\Naren\TIFR 2014\LMA paper\RWFM -algebra\lattice_e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8825"/>
            <a:ext cx="8260664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5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of an Information System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State of an information system is defined as the set of subjects and objects in the system together with their labels. Initial state</a:t>
            </a:r>
          </a:p>
          <a:p>
            <a:pPr lvl="1" algn="just"/>
            <a:r>
              <a:rPr lang="en-US" dirty="0" smtClean="0"/>
              <a:t>Objects and their labels as required for application</a:t>
            </a:r>
          </a:p>
          <a:p>
            <a:pPr lvl="1" algn="just"/>
            <a:r>
              <a:rPr lang="en-US" dirty="0" smtClean="0"/>
              <a:t>Each subject s starts with label (s,*,</a:t>
            </a:r>
            <a:r>
              <a:rPr lang="en-US" dirty="0" smtClean="0">
                <a:sym typeface="Symbol"/>
              </a:rPr>
              <a:t>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Whenever a subject tries to perform an operation on an object, it may lead to a state change and will have to be permitted only if deemed safe</a:t>
            </a:r>
          </a:p>
          <a:p>
            <a:pPr lvl="1" algn="just"/>
            <a:r>
              <a:rPr lang="en-US" dirty="0" smtClean="0"/>
              <a:t>Read</a:t>
            </a:r>
          </a:p>
          <a:p>
            <a:pPr lvl="1" algn="just"/>
            <a:r>
              <a:rPr lang="en-US" dirty="0" smtClean="0"/>
              <a:t>Write</a:t>
            </a:r>
          </a:p>
          <a:p>
            <a:pPr lvl="1" algn="just"/>
            <a:r>
              <a:rPr lang="en-US" dirty="0" smtClean="0"/>
              <a:t>Create</a:t>
            </a:r>
          </a:p>
          <a:p>
            <a:pPr lvl="1" algn="just"/>
            <a:r>
              <a:rPr lang="en-US" dirty="0" smtClean="0"/>
              <a:t>Downgrade</a:t>
            </a:r>
          </a:p>
          <a:p>
            <a:pPr lvl="1" algn="just"/>
            <a:r>
              <a:rPr lang="en-US" dirty="0" smtClean="0"/>
              <a:t>Relabel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09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i="1" u="sng" dirty="0" smtClean="0"/>
              <a:t>read</a:t>
            </a:r>
            <a:r>
              <a:rPr lang="en-US" sz="3600" dirty="0" smtClean="0"/>
              <a:t> access to 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/>
              <a:t>)</a:t>
            </a:r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then</a:t>
            </a:r>
          </a:p>
          <a:p>
            <a:pPr lvl="2" algn="just"/>
            <a:r>
              <a:rPr lang="en-US" dirty="0" smtClean="0">
                <a:sym typeface="Symbol"/>
              </a:rPr>
              <a:t>relabel s to (s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R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,W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W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 and ALLOW access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 access</a:t>
            </a:r>
          </a:p>
          <a:p>
            <a:pPr algn="just"/>
            <a:r>
              <a:rPr lang="en-US" u="sng" dirty="0" smtClean="0">
                <a:sym typeface="Symbol"/>
              </a:rPr>
              <a:t>POSSIBLE</a:t>
            </a:r>
            <a:r>
              <a:rPr lang="en-US" dirty="0" smtClean="0">
                <a:sym typeface="Symbol"/>
              </a:rPr>
              <a:t> state change (label of s 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5908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403765" y="2479960"/>
            <a:ext cx="50292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 has accessed information </a:t>
            </a:r>
            <a:r>
              <a:rPr lang="en-US" sz="2400" dirty="0" smtClean="0">
                <a:solidFill>
                  <a:schemeClr val="tx1"/>
                </a:solidFill>
              </a:rPr>
              <a:t>accessible only by common members of R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and R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429000" y="2743200"/>
            <a:ext cx="4696690" cy="612648"/>
          </a:xfrm>
          <a:prstGeom prst="wedgeRectCallout">
            <a:avLst>
              <a:gd name="adj1" fmla="val -20134"/>
              <a:gd name="adj2" fmla="val 15521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 is influenced by </a:t>
            </a:r>
            <a:r>
              <a:rPr lang="en-US" sz="2400" dirty="0" smtClean="0">
                <a:solidFill>
                  <a:schemeClr val="tx1"/>
                </a:solidFill>
              </a:rPr>
              <a:t>both W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and W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4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i="1" u="sng" dirty="0" smtClean="0"/>
              <a:t>write</a:t>
            </a:r>
            <a:r>
              <a:rPr lang="en-US" sz="3600" dirty="0" smtClean="0"/>
              <a:t> access to 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/>
              <a:t>)</a:t>
            </a:r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W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then</a:t>
            </a:r>
          </a:p>
          <a:p>
            <a:pPr lvl="2" algn="just"/>
            <a:r>
              <a:rPr lang="en-US" dirty="0" smtClean="0">
                <a:sym typeface="Symbol"/>
              </a:rPr>
              <a:t>ALLOW access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 access</a:t>
            </a:r>
          </a:p>
          <a:p>
            <a:pPr algn="just"/>
            <a:r>
              <a:rPr lang="en-US" u="sng" dirty="0" smtClean="0">
                <a:sym typeface="Symbol"/>
              </a:rPr>
              <a:t>NO</a:t>
            </a:r>
            <a:r>
              <a:rPr lang="en-US" dirty="0" smtClean="0">
                <a:sym typeface="Symbol"/>
              </a:rPr>
              <a:t> state change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5908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write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029690" y="1932710"/>
            <a:ext cx="56388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information in o, can access information s has accessed so far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505200" y="1932710"/>
            <a:ext cx="56388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have influenced the current information of s can also influence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23604"/>
              </p:ext>
            </p:extLst>
          </p:nvPr>
        </p:nvGraphicFramePr>
        <p:xfrm>
          <a:off x="3581400" y="35052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35052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5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</a:t>
            </a:r>
            <a:r>
              <a:rPr lang="en-US" sz="3600" dirty="0" err="1" smtClean="0"/>
              <a:t>s,R,W</a:t>
            </a:r>
            <a:r>
              <a:rPr lang="en-US" sz="3600" dirty="0" smtClean="0"/>
              <a:t>) </a:t>
            </a:r>
            <a:r>
              <a:rPr lang="en-US" sz="3600" dirty="0"/>
              <a:t>requests </a:t>
            </a:r>
            <a:r>
              <a:rPr lang="en-US" sz="3600" i="1" u="sng" dirty="0" smtClean="0"/>
              <a:t>creation</a:t>
            </a:r>
            <a:r>
              <a:rPr lang="en-US" sz="3600" dirty="0" smtClean="0"/>
              <a:t> of an object o</a:t>
            </a:r>
            <a:endParaRPr lang="en-US" sz="3600" dirty="0"/>
          </a:p>
          <a:p>
            <a:pPr lvl="1" algn="just"/>
            <a:r>
              <a:rPr lang="en-US" dirty="0" smtClean="0">
                <a:sym typeface="Symbol"/>
              </a:rPr>
              <a:t>create an object o and label it (</a:t>
            </a:r>
            <a:r>
              <a:rPr lang="en-US" dirty="0" err="1" smtClean="0">
                <a:sym typeface="Symbol"/>
              </a:rPr>
              <a:t>s,R,W</a:t>
            </a:r>
            <a:r>
              <a:rPr lang="en-US" dirty="0" smtClean="0">
                <a:sym typeface="Symbol"/>
              </a:rPr>
              <a:t>{s})</a:t>
            </a:r>
          </a:p>
          <a:p>
            <a:pPr algn="just"/>
            <a:endParaRPr lang="en-US" dirty="0">
              <a:sym typeface="Symbol"/>
            </a:endParaRPr>
          </a:p>
          <a:p>
            <a:pPr algn="just"/>
            <a:r>
              <a:rPr lang="en-US" u="sng" dirty="0" smtClean="0">
                <a:sym typeface="Symbol"/>
              </a:rPr>
              <a:t>DEFINITE</a:t>
            </a:r>
            <a:r>
              <a:rPr lang="en-US" dirty="0" smtClean="0">
                <a:sym typeface="Symbol"/>
              </a:rPr>
              <a:t> state change (a new object is added to the system)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3200400" y="1216152"/>
            <a:ext cx="5029200" cy="765048"/>
          </a:xfrm>
          <a:prstGeom prst="wedgeRectCallout">
            <a:avLst>
              <a:gd name="adj1" fmla="val 7630"/>
              <a:gd name="adj2" fmla="val 1674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information accessed by s so far, can access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276600" y="987552"/>
            <a:ext cx="5638800" cy="765048"/>
          </a:xfrm>
          <a:prstGeom prst="wedgeRectCallout">
            <a:avLst>
              <a:gd name="adj1" fmla="val 11070"/>
              <a:gd name="adj2" fmla="val 19823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and all subjects that have influenced the current information of s have influenced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8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dirty="0" smtClean="0"/>
              <a:t>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 to be </a:t>
            </a:r>
            <a:r>
              <a:rPr lang="en-US" sz="3600" i="1" u="sng" dirty="0" smtClean="0"/>
              <a:t>downgraded</a:t>
            </a:r>
            <a:r>
              <a:rPr lang="en-US" sz="3600" dirty="0" smtClean="0"/>
              <a:t> to label (s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)</a:t>
            </a:r>
            <a:endParaRPr lang="en-US" sz="3600" dirty="0"/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r>
              <a:rPr lang="en-US" baseline="-25000" dirty="0"/>
              <a:t>2</a:t>
            </a:r>
            <a:r>
              <a:rPr lang="en-US" dirty="0"/>
              <a:t>=s</a:t>
            </a:r>
            <a:r>
              <a:rPr lang="en-US" baseline="-25000" dirty="0"/>
              <a:t>3 </a:t>
            </a:r>
            <a:r>
              <a:rPr lang="en-US" baseline="-250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=W</a:t>
            </a:r>
            <a:r>
              <a:rPr lang="en-US" baseline="-25000" dirty="0"/>
              <a:t>2</a:t>
            </a:r>
            <a:r>
              <a:rPr lang="en-US" dirty="0"/>
              <a:t>=W</a:t>
            </a:r>
            <a:r>
              <a:rPr lang="en-US" baseline="-25000" dirty="0"/>
              <a:t>3</a:t>
            </a:r>
            <a:r>
              <a:rPr lang="en-US" dirty="0" smtClean="0"/>
              <a:t> and 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=R</a:t>
            </a:r>
            <a:r>
              <a:rPr lang="en-US" baseline="-25000" dirty="0"/>
              <a:t>2</a:t>
            </a:r>
            <a:r>
              <a:rPr lang="en-US" dirty="0" smtClean="0"/>
              <a:t> and R</a:t>
            </a:r>
            <a:r>
              <a:rPr lang="en-US" baseline="-25000" dirty="0" smtClean="0"/>
              <a:t>3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and </a:t>
            </a:r>
            <a:r>
              <a:rPr lang="en-US" dirty="0"/>
              <a:t>R</a:t>
            </a:r>
            <a:r>
              <a:rPr lang="en-US" baseline="-25000" dirty="0"/>
              <a:t>3</a:t>
            </a:r>
            <a:r>
              <a:rPr lang="en-US" dirty="0"/>
              <a:t>-R</a:t>
            </a:r>
            <a:r>
              <a:rPr lang="en-US" baseline="-25000" dirty="0"/>
              <a:t>2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then</a:t>
            </a:r>
          </a:p>
          <a:p>
            <a:pPr lvl="2" algn="just"/>
            <a:r>
              <a:rPr lang="en-US" dirty="0" smtClean="0">
                <a:sym typeface="Symbol"/>
              </a:rPr>
              <a:t>ALLOW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</a:t>
            </a:r>
          </a:p>
          <a:p>
            <a:pPr algn="just"/>
            <a:r>
              <a:rPr lang="en-US" u="sng" dirty="0">
                <a:sym typeface="Symbol"/>
              </a:rPr>
              <a:t>POSSIBLE</a:t>
            </a:r>
            <a:r>
              <a:rPr lang="en-US" dirty="0">
                <a:sym typeface="Symbol"/>
              </a:rPr>
              <a:t> state change (label of </a:t>
            </a:r>
            <a:r>
              <a:rPr lang="en-US" dirty="0" smtClean="0">
                <a:sym typeface="Symbol"/>
              </a:rPr>
              <a:t>o </a:t>
            </a:r>
            <a:r>
              <a:rPr lang="en-US" dirty="0">
                <a:sym typeface="Symbol"/>
              </a:rPr>
              <a:t>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89365" y="23622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971800" y="2133600"/>
            <a:ext cx="2971800" cy="760476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downgrading </a:t>
            </a:r>
            <a:r>
              <a:rPr lang="en-US" sz="2400" dirty="0">
                <a:solidFill>
                  <a:schemeClr val="tx1"/>
                </a:solidFill>
              </a:rPr>
              <a:t>does not impact </a:t>
            </a:r>
            <a:r>
              <a:rPr lang="en-US" sz="2400" dirty="0" smtClean="0">
                <a:solidFill>
                  <a:schemeClr val="tx1"/>
                </a:solidFill>
              </a:rPr>
              <a:t>ownership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200400" y="1676400"/>
            <a:ext cx="5978235" cy="765048"/>
          </a:xfrm>
          <a:prstGeom prst="wedgeRectCallout">
            <a:avLst>
              <a:gd name="adj1" fmla="val -2058"/>
              <a:gd name="adj2" fmla="val 159795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o and its downgraded version have been influenced by exactly the same set of subjects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622960" y="1828800"/>
            <a:ext cx="5521040" cy="765048"/>
          </a:xfrm>
          <a:prstGeom prst="wedgeRectCallout">
            <a:avLst>
              <a:gd name="adj1" fmla="val 31058"/>
              <a:gd name="adj2" fmla="val 14711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subjects that can access o, can also access all the information s has accessed so far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14400" y="2545358"/>
            <a:ext cx="4741720" cy="758952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the subjects that can access o can access its downgraded version also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524000" y="2022765"/>
            <a:ext cx="7620000" cy="760476"/>
          </a:xfrm>
          <a:prstGeom prst="wedgeRectCallout">
            <a:avLst>
              <a:gd name="adj1" fmla="val -12134"/>
              <a:gd name="adj2" fmla="val 17330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subjects that could not access o but can access its downgraded version must have influenced information in o</a:t>
            </a:r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989262"/>
              </p:ext>
            </p:extLst>
          </p:nvPr>
        </p:nvGraphicFramePr>
        <p:xfrm>
          <a:off x="2286000" y="3657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3657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8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dirty="0" smtClean="0"/>
              <a:t>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 to be </a:t>
            </a:r>
            <a:r>
              <a:rPr lang="en-US" sz="3600" i="1" u="sng" dirty="0" smtClean="0"/>
              <a:t>relabelled</a:t>
            </a:r>
            <a:r>
              <a:rPr lang="en-US" sz="3600" dirty="0" smtClean="0"/>
              <a:t> with (s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)</a:t>
            </a:r>
            <a:endParaRPr lang="en-US" sz="3600" dirty="0"/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=s</a:t>
            </a:r>
            <a:r>
              <a:rPr lang="en-US" baseline="-25000" dirty="0" smtClean="0"/>
              <a:t>2</a:t>
            </a:r>
            <a:r>
              <a:rPr lang="en-US" dirty="0" smtClean="0"/>
              <a:t>=s</a:t>
            </a:r>
            <a:r>
              <a:rPr lang="en-US" baseline="-25000" dirty="0" smtClean="0"/>
              <a:t>3  </a:t>
            </a:r>
            <a:r>
              <a:rPr lang="en-US" dirty="0" smtClean="0"/>
              <a:t>and W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</a:t>
            </a:r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3</a:t>
            </a:r>
            <a:r>
              <a:rPr lang="en-US" dirty="0" smtClean="0"/>
              <a:t>=W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{s} and R</a:t>
            </a:r>
            <a:r>
              <a:rPr lang="en-US" baseline="-25000" dirty="0" smtClean="0"/>
              <a:t>2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then</a:t>
            </a:r>
          </a:p>
          <a:p>
            <a:pPr lvl="2" algn="just"/>
            <a:r>
              <a:rPr lang="en-US" dirty="0" smtClean="0">
                <a:sym typeface="Symbol"/>
              </a:rPr>
              <a:t>ALLOW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</a:t>
            </a:r>
          </a:p>
          <a:p>
            <a:pPr algn="just"/>
            <a:r>
              <a:rPr lang="en-US" u="sng" dirty="0">
                <a:sym typeface="Symbol"/>
              </a:rPr>
              <a:t>POSSIBLE</a:t>
            </a:r>
            <a:r>
              <a:rPr lang="en-US" dirty="0">
                <a:sym typeface="Symbol"/>
              </a:rPr>
              <a:t> state change (label of </a:t>
            </a:r>
            <a:r>
              <a:rPr lang="en-US" dirty="0" smtClean="0">
                <a:sym typeface="Symbol"/>
              </a:rPr>
              <a:t>o </a:t>
            </a:r>
            <a:r>
              <a:rPr lang="en-US" dirty="0">
                <a:sym typeface="Symbol"/>
              </a:rPr>
              <a:t>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3622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833255" y="2133600"/>
            <a:ext cx="2971800" cy="760476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relabelling does not impact ownership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200400" y="1752600"/>
            <a:ext cx="5943599" cy="760476"/>
          </a:xfrm>
          <a:prstGeom prst="wedgeRectCallout">
            <a:avLst>
              <a:gd name="adj1" fmla="val -8479"/>
              <a:gd name="adj2" fmla="val 16012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current information of s has been influenced by all the subjects that influenced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048000" y="1447800"/>
            <a:ext cx="6095999" cy="760476"/>
          </a:xfrm>
          <a:prstGeom prst="wedgeRectCallout">
            <a:avLst>
              <a:gd name="adj1" fmla="val 22711"/>
              <a:gd name="adj2" fmla="val 2002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and all subjects that influenced the current information of s have influenced the relabelling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-27710" y="2161310"/>
            <a:ext cx="9220200" cy="760476"/>
          </a:xfrm>
          <a:prstGeom prst="wedgeRectCallout">
            <a:avLst>
              <a:gd name="adj1" fmla="val -21486"/>
              <a:gd name="adj2" fmla="val 14919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the relabelled object, could have accessed all the information that s has accessed so far, and the original object</a:t>
            </a:r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9532"/>
              </p:ext>
            </p:extLst>
          </p:nvPr>
        </p:nvGraphicFramePr>
        <p:xfrm>
          <a:off x="2133600" y="3657600"/>
          <a:ext cx="4572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3657600"/>
                        <a:ext cx="4572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20543"/>
              </p:ext>
            </p:extLst>
          </p:nvPr>
        </p:nvGraphicFramePr>
        <p:xfrm>
          <a:off x="2895600" y="3657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Equation" r:id="rId5" imgW="152400" imgH="177800" progId="Equation.3">
                  <p:embed/>
                </p:oleObj>
              </mc:Choice>
              <mc:Fallback>
                <p:oleObj name="Equation" r:id="rId5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95600" y="3657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Lattice Model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en-IN" sz="5600" b="1" dirty="0" smtClean="0">
                <a:solidFill>
                  <a:srgbClr val="7030A0"/>
                </a:solidFill>
              </a:rPr>
              <a:t>→ reflexive</a:t>
            </a:r>
            <a:r>
              <a:rPr lang="en-IN" sz="5600" b="1" dirty="0">
                <a:solidFill>
                  <a:srgbClr val="7030A0"/>
                </a:solidFill>
              </a:rPr>
              <a:t>, </a:t>
            </a:r>
            <a:r>
              <a:rPr lang="en-IN" sz="5600" b="1" dirty="0" smtClean="0">
                <a:solidFill>
                  <a:srgbClr val="7030A0"/>
                </a:solidFill>
              </a:rPr>
              <a:t>transitive, anti-symmetric </a:t>
            </a:r>
            <a:r>
              <a:rPr lang="en-IN" sz="5600" b="1" dirty="0">
                <a:solidFill>
                  <a:srgbClr val="7030A0"/>
                </a:solidFill>
              </a:rPr>
              <a:t>for all A,B,C Ɛ  SC.</a:t>
            </a:r>
          </a:p>
          <a:p>
            <a:pPr marL="0" indent="0" algn="just">
              <a:buNone/>
            </a:pPr>
            <a:r>
              <a:rPr lang="en-IN" sz="5600" b="1" dirty="0">
                <a:solidFill>
                  <a:srgbClr val="0070C0"/>
                </a:solidFill>
              </a:rPr>
              <a:t>Reflexive: A → A</a:t>
            </a:r>
          </a:p>
          <a:p>
            <a:pPr algn="just"/>
            <a:r>
              <a:rPr lang="en-IN" sz="5600" b="1" dirty="0"/>
              <a:t>Information flow from an object to another object at the same class does not violate security.</a:t>
            </a:r>
          </a:p>
          <a:p>
            <a:pPr marL="0" indent="0" algn="just">
              <a:buNone/>
            </a:pPr>
            <a:r>
              <a:rPr lang="en-IN" sz="5600" b="1" dirty="0">
                <a:solidFill>
                  <a:srgbClr val="7030A0"/>
                </a:solidFill>
              </a:rPr>
              <a:t>Transitive: A → B and B → C </a:t>
            </a:r>
            <a:r>
              <a:rPr lang="en-IN" sz="5600" b="1" dirty="0" smtClean="0">
                <a:solidFill>
                  <a:srgbClr val="7030A0"/>
                </a:solidFill>
                <a:sym typeface="Wingdings" pitchFamily="2" charset="2"/>
              </a:rPr>
              <a:t></a:t>
            </a:r>
            <a:r>
              <a:rPr lang="en-IN" sz="5600" b="1" dirty="0" smtClean="0">
                <a:solidFill>
                  <a:srgbClr val="7030A0"/>
                </a:solidFill>
              </a:rPr>
              <a:t> </a:t>
            </a:r>
            <a:r>
              <a:rPr lang="en-IN" sz="5600" b="1" dirty="0">
                <a:solidFill>
                  <a:srgbClr val="7030A0"/>
                </a:solidFill>
              </a:rPr>
              <a:t>A → C </a:t>
            </a:r>
            <a:r>
              <a:rPr lang="en-IN" sz="5600" b="1" dirty="0"/>
              <a:t>. </a:t>
            </a:r>
          </a:p>
          <a:p>
            <a:pPr algn="just"/>
            <a:r>
              <a:rPr lang="en-IN" sz="5600" b="1" dirty="0" smtClean="0"/>
              <a:t>Valid </a:t>
            </a:r>
            <a:r>
              <a:rPr lang="en-IN" sz="5600" b="1" dirty="0"/>
              <a:t>flow does not necessarily occur between two </a:t>
            </a:r>
            <a:r>
              <a:rPr lang="en-IN" sz="5600" b="1" dirty="0" smtClean="0"/>
              <a:t>adjacent classes </a:t>
            </a:r>
            <a:endParaRPr lang="en-IN" sz="5600" b="1" dirty="0"/>
          </a:p>
          <a:p>
            <a:pPr marL="0" indent="0" algn="just">
              <a:buNone/>
            </a:pPr>
            <a:r>
              <a:rPr lang="en-IN" sz="5600" b="1" dirty="0" smtClean="0">
                <a:solidFill>
                  <a:srgbClr val="0070C0"/>
                </a:solidFill>
              </a:rPr>
              <a:t>Anti-symmetric</a:t>
            </a:r>
            <a:r>
              <a:rPr lang="en-IN" sz="5600" b="1" dirty="0">
                <a:solidFill>
                  <a:srgbClr val="0070C0"/>
                </a:solidFill>
              </a:rPr>
              <a:t>:</a:t>
            </a:r>
            <a:r>
              <a:rPr lang="en-IN" sz="5600" b="1" dirty="0">
                <a:solidFill>
                  <a:srgbClr val="7030A0"/>
                </a:solidFill>
              </a:rPr>
              <a:t> </a:t>
            </a:r>
            <a:r>
              <a:rPr lang="en-IN" sz="5600" b="1" dirty="0"/>
              <a:t>A → B </a:t>
            </a:r>
            <a:r>
              <a:rPr lang="en-IN" sz="5600" b="1" dirty="0" smtClean="0"/>
              <a:t>&amp; B </a:t>
            </a:r>
            <a:r>
              <a:rPr lang="en-IN" sz="5600" b="1" dirty="0"/>
              <a:t>→ A </a:t>
            </a:r>
            <a:r>
              <a:rPr lang="en-IN" sz="5600" b="1" dirty="0" smtClean="0">
                <a:sym typeface="Wingdings" pitchFamily="2" charset="2"/>
              </a:rPr>
              <a:t> </a:t>
            </a:r>
            <a:r>
              <a:rPr lang="en-IN" sz="5600" b="1" dirty="0" smtClean="0"/>
              <a:t>A=B</a:t>
            </a:r>
            <a:endParaRPr lang="en-IN" sz="5600" b="1" dirty="0"/>
          </a:p>
          <a:p>
            <a:pPr algn="just"/>
            <a:r>
              <a:rPr lang="en-IN" sz="5600" b="1" dirty="0"/>
              <a:t>If information can flow back and forth between two objects, they must  have the same </a:t>
            </a:r>
            <a:r>
              <a:rPr lang="en-IN" sz="5600" b="1" dirty="0" smtClean="0"/>
              <a:t>class</a:t>
            </a:r>
          </a:p>
          <a:p>
            <a:pPr algn="just"/>
            <a:endParaRPr lang="en-IN" sz="5600" dirty="0" smtClean="0"/>
          </a:p>
          <a:p>
            <a:pPr marL="0" indent="0" algn="just">
              <a:buNone/>
            </a:pPr>
            <a:r>
              <a:rPr lang="en-IN" sz="5600" dirty="0" smtClean="0"/>
              <a:t>***********Properties ******</a:t>
            </a:r>
            <a:endParaRPr lang="en-IN" sz="5600" dirty="0"/>
          </a:p>
          <a:p>
            <a:pPr marL="0" indent="0" algn="just">
              <a:buNone/>
            </a:pPr>
            <a:r>
              <a:rPr lang="en-IN" sz="5600" b="1" dirty="0">
                <a:solidFill>
                  <a:srgbClr val="7030A0"/>
                </a:solidFill>
              </a:rPr>
              <a:t>Aggregation: </a:t>
            </a:r>
            <a:r>
              <a:rPr lang="en-IN" sz="5600" b="1" dirty="0"/>
              <a:t>A → C and B → C implies A U B → C</a:t>
            </a:r>
          </a:p>
          <a:p>
            <a:pPr algn="just"/>
            <a:r>
              <a:rPr lang="en-IN" sz="5600" b="1" dirty="0"/>
              <a:t>If information can flow from both A &amp;</a:t>
            </a:r>
            <a:r>
              <a:rPr lang="en-IN" sz="5600" b="1" dirty="0" smtClean="0"/>
              <a:t> </a:t>
            </a:r>
            <a:r>
              <a:rPr lang="en-IN" sz="5600" b="1" dirty="0"/>
              <a:t>B to </a:t>
            </a:r>
            <a:r>
              <a:rPr lang="en-IN" sz="5600" b="1" dirty="0" smtClean="0"/>
              <a:t>C, information </a:t>
            </a:r>
            <a:r>
              <a:rPr lang="en-IN" sz="5600" b="1" dirty="0"/>
              <a:t>aggregate of A &amp;</a:t>
            </a:r>
            <a:r>
              <a:rPr lang="en-IN" sz="5600" b="1" dirty="0" smtClean="0"/>
              <a:t> </a:t>
            </a:r>
            <a:r>
              <a:rPr lang="en-IN" sz="5600" b="1" dirty="0"/>
              <a:t>B can flow to C</a:t>
            </a:r>
            <a:r>
              <a:rPr lang="en-IN" sz="5600" b="1" dirty="0" smtClean="0"/>
              <a:t>.</a:t>
            </a:r>
          </a:p>
          <a:p>
            <a:pPr algn="just"/>
            <a:endParaRPr lang="en-IN" sz="5600" b="1" dirty="0"/>
          </a:p>
          <a:p>
            <a:pPr marL="0" indent="0" algn="just">
              <a:buNone/>
            </a:pPr>
            <a:r>
              <a:rPr lang="en-IN" sz="5600" b="1" dirty="0">
                <a:solidFill>
                  <a:srgbClr val="0070C0"/>
                </a:solidFill>
              </a:rPr>
              <a:t>Separation</a:t>
            </a:r>
            <a:r>
              <a:rPr lang="en-IN" sz="5600" b="1" dirty="0"/>
              <a:t>: A U B → C implies A  → C and B  → C</a:t>
            </a:r>
          </a:p>
          <a:p>
            <a:pPr algn="just"/>
            <a:r>
              <a:rPr lang="en-IN" sz="5600" b="1" dirty="0"/>
              <a:t>If the information aggregate of A &amp;</a:t>
            </a:r>
            <a:r>
              <a:rPr lang="en-IN" sz="5600" b="1" dirty="0" smtClean="0"/>
              <a:t> </a:t>
            </a:r>
            <a:r>
              <a:rPr lang="en-IN" sz="5600" b="1" dirty="0"/>
              <a:t>B can flow to </a:t>
            </a:r>
            <a:r>
              <a:rPr lang="en-IN" sz="5600" b="1" dirty="0" smtClean="0"/>
              <a:t>C, information </a:t>
            </a:r>
            <a:r>
              <a:rPr lang="en-IN" sz="5600" b="1" dirty="0"/>
              <a:t>can flow from either A or B to  </a:t>
            </a:r>
            <a:r>
              <a:rPr lang="en-IN" sz="5600" b="1" dirty="0" smtClean="0"/>
              <a:t>C</a:t>
            </a:r>
            <a:endParaRPr lang="en-IN" sz="55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91000" cy="4906963"/>
          </a:xfrm>
        </p:spPr>
        <p:txBody>
          <a:bodyPr>
            <a:noAutofit/>
          </a:bodyPr>
          <a:lstStyle/>
          <a:p>
            <a:pPr algn="just"/>
            <a:r>
              <a:rPr lang="en-IN" sz="1800" dirty="0"/>
              <a:t>Lattice </a:t>
            </a:r>
            <a:r>
              <a:rPr lang="en-IN" sz="1800" dirty="0" smtClean="0"/>
              <a:t> </a:t>
            </a:r>
            <a:r>
              <a:rPr lang="en-IN" sz="1800" dirty="0"/>
              <a:t>FM = &lt; S, O, SC, F, ⊕, ⊗,→ &gt;</a:t>
            </a:r>
          </a:p>
          <a:p>
            <a:pPr algn="just"/>
            <a:r>
              <a:rPr lang="en-IN" sz="1800" dirty="0" smtClean="0"/>
              <a:t>S</a:t>
            </a:r>
            <a:r>
              <a:rPr lang="en-IN" sz="1800" dirty="0"/>
              <a:t>: set of subjects</a:t>
            </a:r>
          </a:p>
          <a:p>
            <a:pPr algn="just"/>
            <a:r>
              <a:rPr lang="en-IN" sz="1800" dirty="0" smtClean="0"/>
              <a:t>O</a:t>
            </a:r>
            <a:r>
              <a:rPr lang="en-IN" sz="1800" dirty="0"/>
              <a:t>: set of objects</a:t>
            </a:r>
          </a:p>
          <a:p>
            <a:pPr algn="just"/>
            <a:r>
              <a:rPr lang="en-IN" sz="1800" dirty="0" smtClean="0"/>
              <a:t>SC</a:t>
            </a:r>
            <a:r>
              <a:rPr lang="en-IN" sz="1800" dirty="0"/>
              <a:t>: finite set of security classes</a:t>
            </a:r>
          </a:p>
          <a:p>
            <a:pPr algn="just"/>
            <a:r>
              <a:rPr lang="en-IN" sz="1800" dirty="0" smtClean="0"/>
              <a:t>F</a:t>
            </a:r>
            <a:r>
              <a:rPr lang="en-IN" sz="1800" dirty="0"/>
              <a:t>: mapping function from S or O to SC, object O is </a:t>
            </a:r>
            <a:r>
              <a:rPr lang="en-IN" sz="1800" dirty="0" smtClean="0"/>
              <a:t>bound  to </a:t>
            </a:r>
            <a:r>
              <a:rPr lang="en-IN" sz="1800" dirty="0"/>
              <a:t>a class called security classification,  </a:t>
            </a:r>
            <a:r>
              <a:rPr lang="en-IN" sz="1800" dirty="0" smtClean="0"/>
              <a:t>subject </a:t>
            </a:r>
            <a:r>
              <a:rPr lang="en-IN" sz="1800" dirty="0"/>
              <a:t>S is </a:t>
            </a:r>
            <a:r>
              <a:rPr lang="en-IN" sz="1800" dirty="0" smtClean="0"/>
              <a:t>bound to </a:t>
            </a:r>
            <a:r>
              <a:rPr lang="en-IN" sz="1800" dirty="0"/>
              <a:t>a class called security clearance</a:t>
            </a:r>
          </a:p>
          <a:p>
            <a:pPr marL="0" indent="0" algn="just">
              <a:buNone/>
            </a:pPr>
            <a:r>
              <a:rPr lang="en-IN" sz="1800" dirty="0" smtClean="0"/>
              <a:t>⊕</a:t>
            </a:r>
            <a:r>
              <a:rPr lang="en-IN" sz="1800" dirty="0"/>
              <a:t>: Least upper bound operator on SC</a:t>
            </a:r>
          </a:p>
          <a:p>
            <a:pPr marL="0" indent="0" algn="just">
              <a:buNone/>
            </a:pPr>
            <a:r>
              <a:rPr lang="en-IN" sz="1800" dirty="0" smtClean="0"/>
              <a:t>⊗</a:t>
            </a:r>
            <a:r>
              <a:rPr lang="en-IN" sz="1800" dirty="0"/>
              <a:t>: Greatest lower bound operator on SC</a:t>
            </a:r>
          </a:p>
          <a:p>
            <a:pPr marL="0" indent="0" algn="just">
              <a:buNone/>
            </a:pPr>
            <a:r>
              <a:rPr lang="en-IN" sz="1800" dirty="0" smtClean="0"/>
              <a:t>→Flow </a:t>
            </a:r>
            <a:r>
              <a:rPr lang="en-IN" sz="1800" dirty="0"/>
              <a:t>relation on pairs of </a:t>
            </a:r>
            <a:r>
              <a:rPr lang="en-IN" sz="1800" dirty="0" smtClean="0"/>
              <a:t>security classes</a:t>
            </a:r>
          </a:p>
          <a:p>
            <a:pPr marL="0" indent="0" algn="just">
              <a:buNone/>
            </a:pPr>
            <a:r>
              <a:rPr lang="en-IN" sz="1800" dirty="0"/>
              <a:t>FM is considered as secure only if the execution of a sequence </a:t>
            </a:r>
            <a:r>
              <a:rPr lang="en-IN" sz="1800" dirty="0" smtClean="0"/>
              <a:t>of operations </a:t>
            </a:r>
            <a:r>
              <a:rPr lang="en-IN" sz="1800" dirty="0"/>
              <a:t>cannot cause an information flow that violates </a:t>
            </a:r>
            <a:r>
              <a:rPr lang="en-IN" sz="1800" dirty="0" smtClean="0"/>
              <a:t>the relation </a:t>
            </a:r>
            <a:r>
              <a:rPr lang="en-IN" sz="1800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4432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Downgrading (Declassifying)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For practical applications, adding readers (downgrading) to the </a:t>
            </a:r>
            <a:r>
              <a:rPr lang="en-US" dirty="0"/>
              <a:t>result of a computation </a:t>
            </a:r>
            <a:r>
              <a:rPr lang="en-US" dirty="0" smtClean="0"/>
              <a:t>is essential for use by relevant parties</a:t>
            </a:r>
          </a:p>
          <a:p>
            <a:pPr algn="just"/>
            <a:r>
              <a:rPr lang="en-US" dirty="0" smtClean="0"/>
              <a:t>Downgrading rules</a:t>
            </a:r>
          </a:p>
          <a:p>
            <a:pPr lvl="1" algn="just"/>
            <a:r>
              <a:rPr lang="en-US" dirty="0" smtClean="0"/>
              <a:t>only the owner of information may downgrade it</a:t>
            </a:r>
          </a:p>
          <a:p>
            <a:pPr lvl="1" algn="just"/>
            <a:r>
              <a:rPr lang="en-US" dirty="0" smtClean="0"/>
              <a:t>if a single source is responsible for the information, then readers that can be added is unrestricted</a:t>
            </a:r>
          </a:p>
          <a:p>
            <a:pPr lvl="1" algn="just"/>
            <a:r>
              <a:rPr lang="en-US" dirty="0" smtClean="0"/>
              <a:t>if multiple sources influenced the information, then only those who influenced it may be added as readers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29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(1)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 1</a:t>
            </a:r>
            <a:r>
              <a:rPr lang="en-US" dirty="0" smtClean="0"/>
              <a:t>: Information in object o</a:t>
            </a:r>
            <a:r>
              <a:rPr lang="en-US" baseline="-25000" dirty="0" smtClean="0"/>
              <a:t>1</a:t>
            </a:r>
            <a:r>
              <a:rPr lang="en-US" dirty="0" smtClean="0"/>
              <a:t> with label (s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 smtClean="0"/>
              <a:t>) cannot flow to </a:t>
            </a:r>
            <a:r>
              <a:rPr lang="en-US" dirty="0"/>
              <a:t>object 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with label (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2</a:t>
            </a:r>
            <a:r>
              <a:rPr lang="en-US" dirty="0" smtClean="0"/>
              <a:t>) if any of the following conditions hold: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=</a:t>
            </a:r>
            <a:r>
              <a:rPr lang="en-US" dirty="0" smtClean="0">
                <a:sym typeface="Symbol"/>
              </a:rPr>
              <a:t>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=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    W</a:t>
            </a:r>
            <a:r>
              <a:rPr lang="en-US" baseline="-25000" dirty="0" smtClean="0">
                <a:sym typeface="Symbol"/>
              </a:rPr>
              <a:t>2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    (R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W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</a:t>
            </a: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868574"/>
            <a:ext cx="409575" cy="46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486400"/>
            <a:ext cx="409575" cy="46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2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(2)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/>
              <a:t>Theorem 2</a:t>
            </a:r>
            <a:r>
              <a:rPr lang="en-US" dirty="0" smtClean="0"/>
              <a:t>: If R</a:t>
            </a:r>
            <a:r>
              <a:rPr lang="en-US" baseline="-25000" dirty="0" smtClean="0"/>
              <a:t>2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and 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, and none of the conditions in Theorem 1 hold, only a subject in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can make information to flow from o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o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.</a:t>
            </a:r>
          </a:p>
          <a:p>
            <a:pPr algn="just"/>
            <a:r>
              <a:rPr lang="en-US" b="1" dirty="0" smtClean="0">
                <a:sym typeface="Symbol"/>
              </a:rPr>
              <a:t>Theorem 3</a:t>
            </a:r>
            <a:r>
              <a:rPr lang="en-US" dirty="0" smtClean="0">
                <a:sym typeface="Symbol"/>
              </a:rPr>
              <a:t>: If 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(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) and </a:t>
            </a:r>
            <a:r>
              <a:rPr lang="en-US" dirty="0">
                <a:sym typeface="Symbol"/>
              </a:rPr>
              <a:t>(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>
                <a:sym typeface="Symbol"/>
              </a:rPr>
              <a:t>W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 smtClean="0">
                <a:sym typeface="Symbol"/>
              </a:rPr>
              <a:t>)</a:t>
            </a: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>
                <a:sym typeface="Symbol"/>
              </a:rPr>
              <a:t>, and none of the conditions in </a:t>
            </a:r>
            <a:r>
              <a:rPr lang="en-US" dirty="0" smtClean="0">
                <a:sym typeface="Symbol"/>
              </a:rPr>
              <a:t>Theorems 1 and 2 </a:t>
            </a:r>
            <a:r>
              <a:rPr lang="en-US" dirty="0">
                <a:sym typeface="Symbol"/>
              </a:rPr>
              <a:t>hold, </a:t>
            </a:r>
            <a:r>
              <a:rPr lang="en-US" dirty="0" smtClean="0">
                <a:sym typeface="Symbol"/>
              </a:rPr>
              <a:t>information can flow from </a:t>
            </a:r>
            <a:r>
              <a:rPr lang="en-US" dirty="0">
                <a:sym typeface="Symbol"/>
              </a:rPr>
              <a:t>o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 to </a:t>
            </a:r>
            <a:r>
              <a:rPr lang="en-US" dirty="0" smtClean="0">
                <a:sym typeface="Symbol"/>
              </a:rPr>
              <a:t>o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only as a result of a collusion between a subject in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with a subject in 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.</a:t>
            </a:r>
          </a:p>
          <a:p>
            <a:pPr marL="0" indent="0" algn="just">
              <a:buNone/>
            </a:pPr>
            <a:r>
              <a:rPr lang="en-US" baseline="-25000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(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help us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identify the only possible culprits in the case of an info. flow</a:t>
            </a:r>
            <a:r>
              <a:rPr lang="en-US" dirty="0" smtClean="0"/>
              <a:t>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8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(3)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 4</a:t>
            </a:r>
            <a:r>
              <a:rPr lang="en-US" dirty="0" smtClean="0"/>
              <a:t>: If none of the conditions in Theorems 1, 2 and 3 hold, information can flow from o</a:t>
            </a:r>
            <a:r>
              <a:rPr lang="en-US" baseline="-25000" dirty="0" smtClean="0"/>
              <a:t>1</a:t>
            </a:r>
            <a:r>
              <a:rPr lang="en-US" dirty="0" smtClean="0"/>
              <a:t> to o</a:t>
            </a:r>
            <a:r>
              <a:rPr lang="en-US" baseline="-25000" dirty="0" smtClean="0"/>
              <a:t>2</a:t>
            </a:r>
            <a:r>
              <a:rPr lang="en-US" dirty="0" smtClean="0"/>
              <a:t> only as a result of a collusion between a subject in R</a:t>
            </a:r>
            <a:r>
              <a:rPr lang="en-US" baseline="-25000" dirty="0" smtClean="0"/>
              <a:t>1</a:t>
            </a:r>
            <a:r>
              <a:rPr lang="en-US" dirty="0" smtClean="0"/>
              <a:t> with all the subjects in R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0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Information Flow between entities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Given a Denning’s flow model DFM </a:t>
            </a:r>
            <a:r>
              <a:rPr lang="en-US" dirty="0"/>
              <a:t>= (S,O,SC,≤,</a:t>
            </a:r>
            <a:r>
              <a:rPr lang="en-US" dirty="0">
                <a:sym typeface="Symbol"/>
              </a:rPr>
              <a:t></a:t>
            </a:r>
            <a:r>
              <a:rPr lang="en-US" dirty="0"/>
              <a:t>) </a:t>
            </a:r>
            <a:r>
              <a:rPr lang="en-US" dirty="0" smtClean="0"/>
              <a:t>with a </a:t>
            </a:r>
            <a:r>
              <a:rPr lang="en-US" dirty="0"/>
              <a:t>policy </a:t>
            </a:r>
            <a:r>
              <a:rPr lang="en-US" dirty="0">
                <a:sym typeface="Symbol"/>
              </a:rPr>
              <a:t> : SO  SC, </a:t>
            </a:r>
            <a:r>
              <a:rPr lang="en-US" dirty="0" smtClean="0">
                <a:sym typeface="Symbol"/>
              </a:rPr>
              <a:t>and the corresponding policy in the RWFM (constructed in the completeness theorem), the following holds: “information can flow from entity e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entity e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under Denning’s policy if and only if it can flow without downgrading in the RW-policy”, where entity is either a subject or an object in the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1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While the completeness theorem proved that “immediate info flows” (flows resulting due to a single operation by subjects) in a Denning’s policy can be simulated by the corresponding RW policy, this theorem says that all info flows (in single or multiple steps between not only a subject and an object, but between any two entities) in a Denning’s policy can be simulated in the RW policy modulo downgrading.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Access Rules in RWFM (recap..)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RWFM and functions A, R and W describing a labelling,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subject s is allowed to read an object o if</a:t>
            </a:r>
          </a:p>
          <a:p>
            <a:pPr lvl="1"/>
            <a:r>
              <a:rPr lang="en-US" dirty="0" smtClean="0"/>
              <a:t>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</a:t>
            </a:r>
            <a:r>
              <a:rPr lang="en-US" b="1" dirty="0" smtClean="0"/>
              <a:t>and</a:t>
            </a:r>
            <a:r>
              <a:rPr lang="en-US" dirty="0" smtClean="0"/>
              <a:t> R(o)      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>
                <a:sym typeface="Symbol"/>
              </a:rPr>
              <a:t> </a:t>
            </a:r>
            <a:r>
              <a:rPr lang="en-US" dirty="0" smtClean="0"/>
              <a:t> W(s)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subject s is allowed to </a:t>
            </a:r>
            <a:r>
              <a:rPr lang="en-US" dirty="0" smtClean="0"/>
              <a:t>write an </a:t>
            </a:r>
            <a:r>
              <a:rPr lang="en-US" dirty="0"/>
              <a:t>object o if</a:t>
            </a:r>
          </a:p>
          <a:p>
            <a:pPr lvl="1"/>
            <a:r>
              <a:rPr lang="en-US" dirty="0"/>
              <a:t>A(s)</a:t>
            </a:r>
            <a:r>
              <a:rPr lang="en-US" dirty="0" smtClean="0">
                <a:sym typeface="Symbol"/>
              </a:rPr>
              <a:t>W</a:t>
            </a:r>
            <a:r>
              <a:rPr lang="en-US" dirty="0" smtClean="0"/>
              <a:t>(o</a:t>
            </a:r>
            <a:r>
              <a:rPr lang="en-US" dirty="0"/>
              <a:t>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R(s) 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R(o)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W(o)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886"/>
              </p:ext>
            </p:extLst>
          </p:nvPr>
        </p:nvGraphicFramePr>
        <p:xfrm>
          <a:off x="4038600" y="33528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600" y="33528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579686"/>
              </p:ext>
            </p:extLst>
          </p:nvPr>
        </p:nvGraphicFramePr>
        <p:xfrm>
          <a:off x="4191000" y="4419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4419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47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Characteristic Properties of RW-policy derived from Denning’s policy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Let DFM with </a:t>
            </a:r>
            <a:r>
              <a:rPr lang="en-US" dirty="0" smtClean="0">
                <a:sym typeface="Symbol"/>
              </a:rPr>
              <a:t> </a:t>
            </a:r>
            <a:r>
              <a:rPr lang="en-US" dirty="0" smtClean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 smtClean="0"/>
              <a:t>). For any subject s and object o, 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R(o) </a:t>
            </a:r>
            <a:r>
              <a:rPr lang="en-US" dirty="0" smtClean="0"/>
              <a:t>    R</a:t>
            </a:r>
            <a:r>
              <a:rPr lang="en-US" dirty="0"/>
              <a:t>(s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 </a:t>
            </a:r>
            <a:r>
              <a:rPr lang="en-US" dirty="0"/>
              <a:t>W(o)</a:t>
            </a:r>
            <a:r>
              <a:rPr lang="en-US" dirty="0">
                <a:sym typeface="Symbol"/>
              </a:rPr>
              <a:t> </a:t>
            </a:r>
            <a:r>
              <a:rPr lang="en-US" dirty="0"/>
              <a:t> W(s</a:t>
            </a:r>
            <a:r>
              <a:rPr lang="en-US" dirty="0" smtClean="0"/>
              <a:t>) </a:t>
            </a:r>
            <a:r>
              <a:rPr lang="en-US" b="1" dirty="0" smtClean="0"/>
              <a:t>and</a:t>
            </a:r>
            <a:r>
              <a:rPr lang="en-US" dirty="0" smtClean="0"/>
              <a:t> </a:t>
            </a:r>
            <a:r>
              <a:rPr lang="en-US" dirty="0"/>
              <a:t>A(s)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R(o</a:t>
            </a:r>
            <a:r>
              <a:rPr lang="en-US" dirty="0" smtClean="0"/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W(o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 </a:t>
            </a:r>
            <a:r>
              <a:rPr lang="en-US" dirty="0"/>
              <a:t>R(s)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</a:t>
            </a:r>
            <a:r>
              <a:rPr lang="en-US" dirty="0"/>
              <a:t>R(o) </a:t>
            </a:r>
            <a:r>
              <a:rPr lang="en-US" b="1" dirty="0"/>
              <a:t>and</a:t>
            </a:r>
            <a:r>
              <a:rPr lang="en-US" dirty="0"/>
              <a:t> A(s)</a:t>
            </a:r>
            <a:r>
              <a:rPr lang="en-US" dirty="0">
                <a:sym typeface="Symbol"/>
              </a:rPr>
              <a:t>W</a:t>
            </a:r>
            <a:r>
              <a:rPr lang="en-US" dirty="0"/>
              <a:t>(o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The above proposition simplifies the access check for RW-policies derived from Denning’s policy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47037"/>
              </p:ext>
            </p:extLst>
          </p:nvPr>
        </p:nvGraphicFramePr>
        <p:xfrm>
          <a:off x="1676400" y="4038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4038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62434"/>
              </p:ext>
            </p:extLst>
          </p:nvPr>
        </p:nvGraphicFramePr>
        <p:xfrm>
          <a:off x="4267200" y="4572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7200" y="4572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50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Instead of three conditions to </a:t>
            </a:r>
            <a:r>
              <a:rPr lang="en-US" sz="4400" dirty="0"/>
              <a:t>be checked for a read (write) </a:t>
            </a:r>
            <a:r>
              <a:rPr lang="en-US" sz="4400" dirty="0" smtClean="0"/>
              <a:t>access, this </a:t>
            </a:r>
            <a:r>
              <a:rPr lang="en-US" sz="4400" dirty="0"/>
              <a:t>proposition simplifies it to one check, because this implies the other two.</a:t>
            </a:r>
            <a:endParaRPr lang="en-IN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692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Characteristic Properties of RW-policy derived from Denning’s policy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</a:t>
            </a:r>
            <a:r>
              <a:rPr lang="en-US" dirty="0"/>
              <a:t>Let DFM with </a:t>
            </a:r>
            <a:r>
              <a:rPr lang="en-US" dirty="0">
                <a:sym typeface="Symbol"/>
              </a:rPr>
              <a:t> </a:t>
            </a:r>
            <a:r>
              <a:rPr lang="en-US" dirty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/>
              <a:t>). For any subject s and object o, 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/>
              <a:t>R</a:t>
            </a:r>
            <a:r>
              <a:rPr lang="en-US" dirty="0"/>
              <a:t>(o</a:t>
            </a:r>
            <a:r>
              <a:rPr lang="en-US" dirty="0" smtClean="0"/>
              <a:t>) if and only if </a:t>
            </a:r>
            <a:r>
              <a:rPr lang="en-US" dirty="0"/>
              <a:t>R(o)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 </a:t>
            </a:r>
            <a:r>
              <a:rPr lang="en-US" dirty="0" smtClean="0"/>
              <a:t>R</a:t>
            </a:r>
            <a:r>
              <a:rPr lang="en-US" dirty="0"/>
              <a:t>(s</a:t>
            </a:r>
            <a:r>
              <a:rPr lang="en-US" dirty="0" smtClean="0"/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W</a:t>
            </a:r>
            <a:r>
              <a:rPr lang="en-US" dirty="0" smtClean="0"/>
              <a:t>(o</a:t>
            </a:r>
            <a:r>
              <a:rPr lang="en-US" dirty="0"/>
              <a:t>) if and only if </a:t>
            </a:r>
            <a:r>
              <a:rPr lang="en-US" dirty="0" smtClean="0"/>
              <a:t>W(s) 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 W(o)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204069"/>
              </p:ext>
            </p:extLst>
          </p:nvPr>
        </p:nvGraphicFramePr>
        <p:xfrm>
          <a:off x="51816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72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Lattice (</a:t>
            </a:r>
            <a:r>
              <a:rPr lang="en-IN" dirty="0" err="1" smtClean="0"/>
              <a:t>contd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Example: Linear ordered lattice</a:t>
            </a:r>
          </a:p>
          <a:p>
            <a:pPr algn="just">
              <a:buFontTx/>
              <a:buChar char="-"/>
            </a:pPr>
            <a:r>
              <a:rPr lang="en-IN" dirty="0" smtClean="0"/>
              <a:t>SC </a:t>
            </a:r>
            <a:r>
              <a:rPr lang="en-IN" dirty="0"/>
              <a:t>= {C1, ..., Cn}, </a:t>
            </a:r>
            <a:r>
              <a:rPr lang="en-IN" dirty="0" err="1"/>
              <a:t>Ci→Cj</a:t>
            </a:r>
            <a:r>
              <a:rPr lang="en-IN" dirty="0"/>
              <a:t> </a:t>
            </a:r>
            <a:r>
              <a:rPr lang="en-IN" dirty="0" err="1"/>
              <a:t>iff</a:t>
            </a:r>
            <a:r>
              <a:rPr lang="en-IN" dirty="0"/>
              <a:t> </a:t>
            </a:r>
            <a:r>
              <a:rPr lang="en-IN" dirty="0" err="1" smtClean="0"/>
              <a:t>i</a:t>
            </a:r>
            <a:r>
              <a:rPr lang="en-IN" dirty="0" smtClean="0"/>
              <a:t> &lt;= </a:t>
            </a:r>
            <a:r>
              <a:rPr lang="en-IN" dirty="0"/>
              <a:t>j</a:t>
            </a:r>
            <a:endParaRPr lang="en-IN" dirty="0" smtClean="0"/>
          </a:p>
          <a:p>
            <a:pPr algn="just">
              <a:buFontTx/>
              <a:buChar char="-"/>
            </a:pPr>
            <a:r>
              <a:rPr lang="en-IN" dirty="0"/>
              <a:t>Ci ⊕ </a:t>
            </a:r>
            <a:r>
              <a:rPr lang="en-IN" dirty="0" err="1"/>
              <a:t>Cj</a:t>
            </a:r>
            <a:r>
              <a:rPr lang="en-IN" dirty="0"/>
              <a:t> = </a:t>
            </a:r>
            <a:r>
              <a:rPr lang="en-IN" dirty="0" smtClean="0"/>
              <a:t>C{max(</a:t>
            </a:r>
            <a:r>
              <a:rPr lang="en-IN" dirty="0" err="1" smtClean="0"/>
              <a:t>i,j</a:t>
            </a:r>
            <a:r>
              <a:rPr lang="en-IN" dirty="0" smtClean="0"/>
              <a:t>)}</a:t>
            </a:r>
          </a:p>
          <a:p>
            <a:pPr algn="just">
              <a:buFontTx/>
              <a:buChar char="-"/>
            </a:pPr>
            <a:r>
              <a:rPr lang="en-IN" dirty="0" smtClean="0"/>
              <a:t>Ci </a:t>
            </a:r>
            <a:r>
              <a:rPr lang="en-IN" dirty="0"/>
              <a:t>⊗ </a:t>
            </a:r>
            <a:r>
              <a:rPr lang="en-IN" dirty="0" err="1"/>
              <a:t>Cj</a:t>
            </a:r>
            <a:r>
              <a:rPr lang="en-IN" dirty="0"/>
              <a:t> = </a:t>
            </a:r>
            <a:r>
              <a:rPr lang="en-IN" dirty="0" smtClean="0"/>
              <a:t>C{min(</a:t>
            </a:r>
            <a:r>
              <a:rPr lang="en-IN" dirty="0" err="1" smtClean="0"/>
              <a:t>i,j</a:t>
            </a:r>
            <a:r>
              <a:rPr lang="en-IN" dirty="0" smtClean="0"/>
              <a:t>)}</a:t>
            </a:r>
          </a:p>
          <a:p>
            <a:pPr algn="just">
              <a:buFontTx/>
              <a:buChar char="-"/>
            </a:pPr>
            <a:r>
              <a:rPr lang="en-IN" dirty="0">
                <a:solidFill>
                  <a:srgbClr val="0070C0"/>
                </a:solidFill>
              </a:rPr>
              <a:t>C1 → C2 → C3 → ... → Cn-1 → </a:t>
            </a:r>
            <a:r>
              <a:rPr lang="en-IN" dirty="0" err="1" smtClean="0">
                <a:solidFill>
                  <a:srgbClr val="0070C0"/>
                </a:solidFill>
              </a:rPr>
              <a:t>Cn</a:t>
            </a:r>
            <a:endParaRPr lang="en-IN" dirty="0" smtClean="0">
              <a:solidFill>
                <a:srgbClr val="0070C0"/>
              </a:solidFill>
            </a:endParaRPr>
          </a:p>
          <a:p>
            <a:pPr algn="just">
              <a:buFontTx/>
              <a:buChar char="-"/>
            </a:pPr>
            <a:r>
              <a:rPr lang="en-IN" dirty="0">
                <a:solidFill>
                  <a:srgbClr val="0070C0"/>
                </a:solidFill>
              </a:rPr>
              <a:t>Information can only flow upward, and once it reaches to </a:t>
            </a:r>
            <a:r>
              <a:rPr lang="en-IN" dirty="0" smtClean="0">
                <a:solidFill>
                  <a:srgbClr val="0070C0"/>
                </a:solidFill>
              </a:rPr>
              <a:t>a class </a:t>
            </a:r>
            <a:r>
              <a:rPr lang="en-IN" dirty="0" err="1">
                <a:solidFill>
                  <a:srgbClr val="0070C0"/>
                </a:solidFill>
              </a:rPr>
              <a:t>Ci</a:t>
            </a:r>
            <a:r>
              <a:rPr lang="en-IN" dirty="0">
                <a:solidFill>
                  <a:srgbClr val="0070C0"/>
                </a:solidFill>
              </a:rPr>
              <a:t>, it cannot flow down to any class below </a:t>
            </a:r>
            <a:r>
              <a:rPr lang="en-IN" dirty="0" err="1">
                <a:solidFill>
                  <a:srgbClr val="0070C0"/>
                </a:solidFill>
              </a:rPr>
              <a:t>Ci</a:t>
            </a:r>
            <a:endParaRPr lang="en-IN" dirty="0">
              <a:solidFill>
                <a:srgbClr val="0070C0"/>
              </a:solidFill>
            </a:endParaRPr>
          </a:p>
          <a:p>
            <a:pPr algn="just">
              <a:buFontTx/>
              <a:buChar char="-"/>
            </a:pPr>
            <a:r>
              <a:rPr lang="en-IN" dirty="0" smtClean="0">
                <a:solidFill>
                  <a:srgbClr val="0070C0"/>
                </a:solidFill>
              </a:rPr>
              <a:t>Suitable </a:t>
            </a:r>
            <a:r>
              <a:rPr lang="en-IN" dirty="0">
                <a:solidFill>
                  <a:srgbClr val="0070C0"/>
                </a:solidFill>
              </a:rPr>
              <a:t>for any system in which all classes need to be </a:t>
            </a:r>
            <a:r>
              <a:rPr lang="en-IN" dirty="0" smtClean="0">
                <a:solidFill>
                  <a:srgbClr val="0070C0"/>
                </a:solidFill>
              </a:rPr>
              <a:t>totally ordered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This proposition further reduces the amount of access check to one condition, and that condition is exactly the DAC policy i.e., whether a subject is allowed to read an object or not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08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RWFM permits intuitive specifications with simple access checks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above proposition simplifies the access check to </a:t>
            </a:r>
            <a:r>
              <a:rPr lang="en-US" dirty="0" err="1"/>
              <a:t>s</a:t>
            </a:r>
            <a:r>
              <a:rPr lang="en-US" dirty="0" err="1">
                <a:sym typeface="Symbol"/>
              </a:rPr>
              <a:t></a:t>
            </a:r>
            <a:r>
              <a:rPr lang="en-US" dirty="0" err="1"/>
              <a:t>R</a:t>
            </a:r>
            <a:r>
              <a:rPr lang="en-US" dirty="0"/>
              <a:t>(o</a:t>
            </a:r>
            <a:r>
              <a:rPr lang="en-US" dirty="0" smtClean="0"/>
              <a:t>) for subject s to read object o and </a:t>
            </a:r>
            <a:r>
              <a:rPr lang="en-US" dirty="0" err="1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W</a:t>
            </a:r>
            <a:r>
              <a:rPr lang="en-US" dirty="0" smtClean="0"/>
              <a:t>(o) for subject s to write object 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51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Relations among subjects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Prop</a:t>
            </a:r>
            <a:r>
              <a:rPr lang="en-US" dirty="0"/>
              <a:t>: Let DFM with </a:t>
            </a:r>
            <a:r>
              <a:rPr lang="en-US" dirty="0">
                <a:sym typeface="Symbol"/>
              </a:rPr>
              <a:t> </a:t>
            </a:r>
            <a:r>
              <a:rPr lang="en-US" dirty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/>
              <a:t>). For any </a:t>
            </a:r>
            <a:r>
              <a:rPr lang="en-US" dirty="0" smtClean="0"/>
              <a:t>two subjects s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if and only if </a:t>
            </a:r>
            <a:r>
              <a:rPr lang="en-US" dirty="0" smtClean="0"/>
              <a:t>R(s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R(s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if and only if </a:t>
            </a:r>
            <a:r>
              <a:rPr lang="en-US" dirty="0" smtClean="0"/>
              <a:t>W(s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023843"/>
              </p:ext>
            </p:extLst>
          </p:nvPr>
        </p:nvGraphicFramePr>
        <p:xfrm>
          <a:off x="54864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98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Subject dominance relations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“</a:t>
            </a:r>
            <a:r>
              <a:rPr lang="en-US" b="1" i="1" dirty="0"/>
              <a:t>read 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R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R(s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dirty="0" smtClean="0"/>
          </a:p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b="1" i="1" dirty="0" smtClean="0"/>
              <a:t>write</a:t>
            </a:r>
            <a:r>
              <a:rPr lang="en-US" i="1" dirty="0" smtClean="0"/>
              <a:t> </a:t>
            </a:r>
            <a:r>
              <a:rPr lang="en-US" b="1" i="1" dirty="0" smtClean="0"/>
              <a:t>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b="1" i="1" dirty="0" smtClean="0"/>
              <a:t>information 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I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if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≤</a:t>
            </a:r>
            <a:r>
              <a:rPr lang="en-US" baseline="-25000" dirty="0" smtClean="0"/>
              <a:t>R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1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</a:p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All the dominance relations on subjects are reflexive and transitive (pre-order)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Principal hierarchy vs subject dominance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The standard notion of principal hierarchy can be captured as follows</a:t>
            </a:r>
          </a:p>
          <a:p>
            <a:pPr lvl="1" algn="just"/>
            <a:r>
              <a:rPr lang="en-US" dirty="0" smtClean="0"/>
              <a:t>Given subjects 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2</a:t>
            </a:r>
            <a:r>
              <a:rPr lang="en-US" dirty="0" smtClean="0"/>
              <a:t>, we say that s</a:t>
            </a:r>
            <a:r>
              <a:rPr lang="en-US" baseline="-25000" dirty="0" smtClean="0"/>
              <a:t>1</a:t>
            </a:r>
            <a:r>
              <a:rPr lang="en-US" dirty="0" smtClean="0"/>
              <a:t> dominates s</a:t>
            </a:r>
            <a:r>
              <a:rPr lang="en-US" baseline="-25000" dirty="0" smtClean="0"/>
              <a:t>2</a:t>
            </a:r>
            <a:r>
              <a:rPr lang="en-US" dirty="0" smtClean="0"/>
              <a:t> in the principal hierarchy written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 smtClean="0"/>
              <a:t>≤s</a:t>
            </a:r>
            <a:r>
              <a:rPr lang="en-US" baseline="-25000" dirty="0" smtClean="0"/>
              <a:t>1</a:t>
            </a:r>
            <a:r>
              <a:rPr lang="en-US" dirty="0" smtClean="0"/>
              <a:t>, if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≤</a:t>
            </a:r>
            <a:r>
              <a:rPr lang="en-US" baseline="-25000" dirty="0"/>
              <a:t>R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</a:p>
          <a:p>
            <a:pPr algn="just"/>
            <a:r>
              <a:rPr lang="en-US" dirty="0" smtClean="0"/>
              <a:t>Considering the fact that information flows in opposite directions in reading and writing, we recommend that </a:t>
            </a:r>
            <a:r>
              <a:rPr lang="en-US" b="1" dirty="0" smtClean="0"/>
              <a:t>in the context of IFC, information dominance provides a better notion of subject superiority than principal hierarchy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355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sz="3600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Bob provides </a:t>
            </a:r>
            <a:r>
              <a:rPr lang="en-US" dirty="0"/>
              <a:t>his tax-data </a:t>
            </a:r>
            <a:r>
              <a:rPr lang="en-US" dirty="0" smtClean="0"/>
              <a:t>to a professional tax preparer, who computes </a:t>
            </a:r>
            <a:r>
              <a:rPr lang="en-US" dirty="0"/>
              <a:t>Bob’s final tax </a:t>
            </a:r>
            <a:r>
              <a:rPr lang="en-US" dirty="0" smtClean="0"/>
              <a:t>form using a private database of rules for minimizing the tax payable and returns the final form to Bob</a:t>
            </a:r>
          </a:p>
          <a:p>
            <a:pPr algn="just"/>
            <a:r>
              <a:rPr lang="en-US" dirty="0" smtClean="0"/>
              <a:t>Security requirements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 smtClean="0"/>
              <a:t>Bob requires that his tax-data remains confidential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 smtClean="0"/>
              <a:t>Preparer requires that his private database remains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397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" y="2362200"/>
            <a:ext cx="2144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TD</a:t>
            </a:r>
            <a:r>
              <a:rPr lang="en-US" sz="3600" baseline="30000" dirty="0" smtClean="0"/>
              <a:t>(B,{B,P},{B})</a:t>
            </a:r>
            <a:endParaRPr lang="en-IN" sz="36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533400" y="4001869"/>
            <a:ext cx="1882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DB</a:t>
            </a:r>
            <a:r>
              <a:rPr lang="en-US" sz="3600" baseline="30000" dirty="0" smtClean="0"/>
              <a:t>(P,{P},{P})</a:t>
            </a:r>
            <a:endParaRPr lang="en-IN" sz="36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3685124" y="3087469"/>
            <a:ext cx="195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IR</a:t>
            </a:r>
            <a:r>
              <a:rPr lang="en-US" sz="3600" baseline="30000" dirty="0" smtClean="0"/>
              <a:t>(P,{P},{B,P})</a:t>
            </a:r>
            <a:endParaRPr lang="en-IN" sz="36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6629400" y="3087469"/>
            <a:ext cx="224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FF</a:t>
            </a:r>
            <a:r>
              <a:rPr lang="en-US" sz="3600" baseline="30000" dirty="0" smtClean="0"/>
              <a:t>(P,{B,P},{B,P})</a:t>
            </a:r>
            <a:endParaRPr lang="en-IN" sz="3600" baseline="30000" dirty="0"/>
          </a:p>
        </p:txBody>
      </p:sp>
      <p:cxnSp>
        <p:nvCxnSpPr>
          <p:cNvPr id="45" name="Straight Arrow Connector 44"/>
          <p:cNvCxnSpPr>
            <a:stCxn id="40" idx="3"/>
            <a:endCxn id="42" idx="1"/>
          </p:cNvCxnSpPr>
          <p:nvPr/>
        </p:nvCxnSpPr>
        <p:spPr>
          <a:xfrm>
            <a:off x="2678090" y="2685366"/>
            <a:ext cx="1007034" cy="72526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3"/>
            <a:endCxn id="42" idx="1"/>
          </p:cNvCxnSpPr>
          <p:nvPr/>
        </p:nvCxnSpPr>
        <p:spPr>
          <a:xfrm flipV="1">
            <a:off x="2415967" y="3410635"/>
            <a:ext cx="1269157" cy="914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3"/>
            <a:endCxn id="43" idx="1"/>
          </p:cNvCxnSpPr>
          <p:nvPr/>
        </p:nvCxnSpPr>
        <p:spPr>
          <a:xfrm>
            <a:off x="5638800" y="3410635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34026"/>
              </p:ext>
            </p:extLst>
          </p:nvPr>
        </p:nvGraphicFramePr>
        <p:xfrm>
          <a:off x="34635" y="5364480"/>
          <a:ext cx="9067801" cy="1112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37951"/>
                <a:gridCol w="4391249"/>
                <a:gridCol w="654831"/>
                <a:gridCol w="33837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Tax-data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Intermediate results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 of tax optimization</a:t>
                      </a:r>
                      <a:r>
                        <a:rPr lang="en-US" baseline="0" dirty="0" smtClean="0"/>
                        <a:t> rules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tax form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Flows-to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Downgraded-to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>
            <a:off x="152400" y="6289965"/>
            <a:ext cx="381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181600" y="6289965"/>
            <a:ext cx="38100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460828" y="2286000"/>
            <a:ext cx="582717" cy="6463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7419110" y="3011269"/>
            <a:ext cx="582717" cy="6463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1420090" y="3916325"/>
            <a:ext cx="381000" cy="66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1578697" y="18288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IN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447800" y="34245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</a:t>
            </a:r>
            <a:endParaRPr lang="en-IN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425201" y="2510135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1,2’</a:t>
            </a:r>
            <a:endParaRPr lang="en-IN" b="1" dirty="0"/>
          </a:p>
        </p:txBody>
      </p:sp>
      <p:sp>
        <p:nvSpPr>
          <p:cNvPr id="61" name="Oval 60"/>
          <p:cNvSpPr/>
          <p:nvPr/>
        </p:nvSpPr>
        <p:spPr>
          <a:xfrm>
            <a:off x="4405745" y="2995000"/>
            <a:ext cx="381000" cy="66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>
            <a:off x="4301001" y="2503210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1,2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6083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7526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u="sng" dirty="0" smtClean="0"/>
              <a:t>DLM label format</a:t>
            </a:r>
            <a:r>
              <a:rPr lang="en-US" sz="2800" dirty="0" smtClean="0"/>
              <a:t>: policies separated by ‘;’, where each policy is of the form ‘owner: readers’</a:t>
            </a:r>
          </a:p>
          <a:p>
            <a:pPr algn="just"/>
            <a:r>
              <a:rPr lang="en-US" sz="2800" u="sng" dirty="0" smtClean="0"/>
              <a:t>DC label format</a:t>
            </a:r>
            <a:r>
              <a:rPr lang="en-US" sz="2800" dirty="0" smtClean="0"/>
              <a:t>: ‘readers, writers’, where readers control confidentiality, writers control integrity</a:t>
            </a:r>
          </a:p>
          <a:p>
            <a:pPr algn="just"/>
            <a:r>
              <a:rPr lang="en-US" sz="2800" u="sng" dirty="0" smtClean="0"/>
              <a:t>RWFM label format</a:t>
            </a:r>
            <a:r>
              <a:rPr lang="en-US" sz="2800" dirty="0" smtClean="0"/>
              <a:t>: ‘owner, readers, writers’</a:t>
            </a:r>
            <a:endParaRPr lang="en-IN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7663"/>
              </p:ext>
            </p:extLst>
          </p:nvPr>
        </p:nvGraphicFramePr>
        <p:xfrm>
          <a:off x="438086" y="1600200"/>
          <a:ext cx="817251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997393"/>
                <a:gridCol w="2015236"/>
                <a:gridCol w="2635885"/>
              </a:tblGrid>
              <a:tr h="370840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DLM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DC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RWFM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TD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 B}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B)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{B,P}, {B})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DB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{P: P}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{P}, {P})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IR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 B; P: P}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</a:t>
                      </a:r>
                      <a:r>
                        <a:rPr lang="en-US" sz="3200" dirty="0" smtClean="0">
                          <a:sym typeface="Symbol"/>
                        </a:rPr>
                        <a:t></a:t>
                      </a:r>
                      <a:r>
                        <a:rPr lang="en-US" sz="3200" dirty="0" smtClean="0"/>
                        <a:t>P, B</a:t>
                      </a:r>
                      <a:r>
                        <a:rPr lang="en-US" sz="3200" dirty="0" smtClean="0">
                          <a:sym typeface="Symbol"/>
                        </a:rPr>
                        <a:t></a:t>
                      </a:r>
                      <a:r>
                        <a:rPr lang="en-US" sz="3200" dirty="0" smtClean="0"/>
                        <a:t>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{P}, {B,P})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FF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</a:t>
                      </a:r>
                      <a:r>
                        <a:rPr lang="en-US" sz="3200" baseline="0" dirty="0" smtClean="0"/>
                        <a:t> B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B</a:t>
                      </a:r>
                      <a:r>
                        <a:rPr lang="en-US" sz="3200" dirty="0" smtClean="0">
                          <a:sym typeface="Symbol"/>
                        </a:rPr>
                        <a:t></a:t>
                      </a:r>
                      <a:r>
                        <a:rPr lang="en-US" sz="3200" dirty="0" smtClean="0"/>
                        <a:t>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{B,P}, {B,P})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08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DLM, DC and RWFM Comparison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996740"/>
              </p:ext>
            </p:extLst>
          </p:nvPr>
        </p:nvGraphicFramePr>
        <p:xfrm>
          <a:off x="27710" y="1447800"/>
          <a:ext cx="9076816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16"/>
                <a:gridCol w="1828800"/>
                <a:gridCol w="18288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DLM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DC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RWFM</a:t>
                      </a:r>
                      <a:endParaRPr lang="en-IN" sz="2400" dirty="0"/>
                    </a:p>
                  </a:txBody>
                  <a:tcPr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Confidentiality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Readers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Readers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Readers and Writers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Integrity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Writers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Writers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Readers and Writers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Downgrading (DAC)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Purely discretionary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Purely discretionary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Consistent with IFC (MAC)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Ownership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Implicit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Authority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in the label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58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DLM, DC and RWFM Comparison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20179"/>
              </p:ext>
            </p:extLst>
          </p:nvPr>
        </p:nvGraphicFramePr>
        <p:xfrm>
          <a:off x="27710" y="1443600"/>
          <a:ext cx="9076816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16"/>
                <a:gridCol w="1828800"/>
                <a:gridCol w="18288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DLM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DC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RWFM</a:t>
                      </a:r>
                      <a:endParaRPr lang="en-IN" sz="2400" dirty="0"/>
                    </a:p>
                  </a:txBody>
                  <a:tcPr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Principal</a:t>
                      </a:r>
                      <a:r>
                        <a:rPr lang="en-US" sz="2400" b="1" baseline="0" dirty="0" smtClean="0"/>
                        <a:t> hierarchy and Delegation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Embedded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in the label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Bi-directional</a:t>
                      </a:r>
                      <a:r>
                        <a:rPr lang="en-US" sz="2400" b="1" baseline="0" dirty="0" smtClean="0"/>
                        <a:t> flow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Difficult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Difficult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Simple and Accurate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Ease of use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</a:t>
                      </a:r>
                      <a:endParaRPr lang="en-IN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</a:t>
                      </a:r>
                      <a:endParaRPr lang="en-IN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Easy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Label</a:t>
                      </a:r>
                      <a:r>
                        <a:rPr lang="en-US" sz="2400" b="1" baseline="0" dirty="0" smtClean="0"/>
                        <a:t> size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 to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Small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No. of labels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Small (as required by the application)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27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Information Flows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Channels - mechanisms for </a:t>
            </a:r>
            <a:r>
              <a:rPr lang="en-US" dirty="0" err="1" smtClean="0"/>
              <a:t>signalling</a:t>
            </a:r>
            <a:r>
              <a:rPr lang="en-US" dirty="0" smtClean="0"/>
              <a:t> information</a:t>
            </a:r>
          </a:p>
          <a:p>
            <a:pPr algn="just"/>
            <a:r>
              <a:rPr lang="en-US" dirty="0" smtClean="0"/>
              <a:t>Explicit Flows:</a:t>
            </a:r>
          </a:p>
          <a:p>
            <a:pPr lvl="1" algn="just"/>
            <a:r>
              <a:rPr lang="en-US" dirty="0" smtClean="0"/>
              <a:t>X:=Y </a:t>
            </a:r>
            <a:r>
              <a:rPr lang="mr-IN" dirty="0" smtClean="0"/>
              <a:t>–</a:t>
            </a:r>
            <a:r>
              <a:rPr lang="en-US" dirty="0" smtClean="0"/>
              <a:t> Y flows to X</a:t>
            </a:r>
          </a:p>
          <a:p>
            <a:pPr algn="just"/>
            <a:r>
              <a:rPr lang="en-US" dirty="0" smtClean="0">
                <a:solidFill>
                  <a:srgbClr val="0000FF"/>
                </a:solidFill>
              </a:rPr>
              <a:t>Covert Channels - primary purpose is not information transfer</a:t>
            </a:r>
          </a:p>
          <a:p>
            <a:pPr algn="just"/>
            <a:r>
              <a:rPr lang="en-US" dirty="0" smtClean="0"/>
              <a:t>Implicit Flow:</a:t>
            </a:r>
          </a:p>
          <a:p>
            <a:pPr marL="0" indent="0" algn="just">
              <a:buNone/>
            </a:pPr>
            <a:r>
              <a:rPr lang="en-US" dirty="0" smtClean="0"/>
              <a:t>        h:= h mod 2;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l:=0;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if h=1 then l:=1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else skip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Does </a:t>
            </a:r>
            <a:r>
              <a:rPr lang="en-US" dirty="0"/>
              <a:t>not leak the exact value of </a:t>
            </a:r>
            <a:r>
              <a:rPr lang="en-US" dirty="0" err="1" smtClean="0"/>
              <a:t>i</a:t>
            </a:r>
            <a:r>
              <a:rPr lang="en-US" dirty="0" smtClean="0"/>
              <a:t>  </a:t>
            </a:r>
            <a:r>
              <a:rPr lang="en-US" dirty="0"/>
              <a:t>to </a:t>
            </a:r>
            <a:r>
              <a:rPr lang="en-US" dirty="0" smtClean="0"/>
              <a:t>l </a:t>
            </a:r>
            <a:r>
              <a:rPr lang="en-US" dirty="0"/>
              <a:t>, but it does leak some information about  the value </a:t>
            </a:r>
            <a:r>
              <a:rPr lang="en-US" dirty="0" smtClean="0"/>
              <a:t>of h  </a:t>
            </a:r>
            <a:r>
              <a:rPr lang="en-US" dirty="0"/>
              <a:t>to </a:t>
            </a:r>
            <a:r>
              <a:rPr lang="en-US" dirty="0" smtClean="0"/>
              <a:t>l</a:t>
            </a:r>
          </a:p>
          <a:p>
            <a:r>
              <a:rPr lang="en-US" dirty="0" smtClean="0"/>
              <a:t> Someone </a:t>
            </a:r>
            <a:r>
              <a:rPr lang="en-US" dirty="0"/>
              <a:t>observing lo  could tell whether hi  is negative or not.</a:t>
            </a:r>
          </a:p>
        </p:txBody>
      </p:sp>
    </p:spTree>
    <p:extLst>
      <p:ext uri="{BB962C8B-B14F-4D97-AF65-F5344CB8AC3E}">
        <p14:creationId xmlns:p14="http://schemas.microsoft.com/office/powerpoint/2010/main" val="41670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b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3600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Secure </a:t>
            </a:r>
            <a:r>
              <a:rPr lang="en-IN" dirty="0"/>
              <a:t>conference reviewing </a:t>
            </a:r>
            <a:r>
              <a:rPr lang="en-IN" dirty="0" smtClean="0"/>
              <a:t>system with the following features</a:t>
            </a:r>
          </a:p>
          <a:p>
            <a:pPr lvl="1" algn="just"/>
            <a:r>
              <a:rPr lang="en-IN" dirty="0" smtClean="0"/>
              <a:t>paper submission</a:t>
            </a:r>
          </a:p>
          <a:p>
            <a:pPr lvl="1" algn="just"/>
            <a:r>
              <a:rPr lang="en-IN" dirty="0" smtClean="0"/>
              <a:t>review delegation</a:t>
            </a:r>
          </a:p>
          <a:p>
            <a:pPr lvl="1" algn="just"/>
            <a:r>
              <a:rPr lang="en-IN" dirty="0" smtClean="0"/>
              <a:t>paper reading</a:t>
            </a:r>
          </a:p>
          <a:p>
            <a:pPr lvl="1" algn="just"/>
            <a:r>
              <a:rPr lang="en-IN" dirty="0" smtClean="0"/>
              <a:t>review reading</a:t>
            </a:r>
          </a:p>
          <a:p>
            <a:pPr lvl="1" algn="just"/>
            <a:r>
              <a:rPr lang="en-IN" dirty="0" smtClean="0"/>
              <a:t>review writing</a:t>
            </a:r>
          </a:p>
          <a:p>
            <a:pPr lvl="1" algn="just"/>
            <a:r>
              <a:rPr lang="en-IN" dirty="0" smtClean="0"/>
              <a:t>conflict </a:t>
            </a:r>
            <a:r>
              <a:rPr lang="en-IN" dirty="0"/>
              <a:t>establishment</a:t>
            </a:r>
          </a:p>
        </p:txBody>
      </p:sp>
    </p:spTree>
    <p:extLst>
      <p:ext uri="{BB962C8B-B14F-4D97-AF65-F5344CB8AC3E}">
        <p14:creationId xmlns:p14="http://schemas.microsoft.com/office/powerpoint/2010/main" val="188912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4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Notation</a:t>
            </a:r>
          </a:p>
          <a:p>
            <a:pPr lvl="1" algn="just"/>
            <a:r>
              <a:rPr lang="en-US" dirty="0" smtClean="0"/>
              <a:t>paper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p</a:t>
            </a:r>
            <a:r>
              <a:rPr lang="en-US" baseline="-25000" dirty="0" smtClean="0"/>
              <a:t>i</a:t>
            </a:r>
          </a:p>
          <a:p>
            <a:pPr lvl="1" algn="just"/>
            <a:r>
              <a:rPr lang="en-US" dirty="0" smtClean="0"/>
              <a:t>author of paper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 of p</a:t>
            </a:r>
            <a:r>
              <a:rPr lang="en-US" baseline="-25000" dirty="0" smtClean="0"/>
              <a:t>i</a:t>
            </a:r>
            <a:r>
              <a:rPr lang="en-US" dirty="0" smtClean="0"/>
              <a:t> is represented by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</a:t>
            </a:r>
            <a:r>
              <a:rPr lang="en-US" dirty="0" err="1" smtClean="0"/>
              <a:t>rr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 assignment relation is represented by A. (</a:t>
            </a:r>
            <a:r>
              <a:rPr lang="en-US" dirty="0" err="1" smtClean="0"/>
              <a:t>rr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,p</a:t>
            </a:r>
            <a:r>
              <a:rPr lang="en-US" baseline="-25000" dirty="0" err="1" smtClean="0"/>
              <a:t>j</a:t>
            </a:r>
            <a:r>
              <a:rPr lang="en-US" dirty="0" smtClean="0"/>
              <a:t>)</a:t>
            </a:r>
            <a:r>
              <a:rPr lang="en-US" dirty="0" smtClean="0">
                <a:sym typeface="Symbol"/>
              </a:rPr>
              <a:t>A means reviewer </a:t>
            </a:r>
            <a:r>
              <a:rPr lang="en-US" dirty="0" err="1" smtClean="0">
                <a:sym typeface="Symbol"/>
              </a:rPr>
              <a:t>rr</a:t>
            </a:r>
            <a:r>
              <a:rPr lang="en-US" baseline="-25000" dirty="0" err="1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 is assigned to review paper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j</a:t>
            </a:r>
            <a:endParaRPr lang="en-US" baseline="-25000" dirty="0" smtClean="0"/>
          </a:p>
          <a:p>
            <a:pPr lvl="1" algn="just"/>
            <a:r>
              <a:rPr lang="en-US" dirty="0" smtClean="0"/>
              <a:t>conflict relation is represented by C. </a:t>
            </a:r>
            <a:r>
              <a:rPr lang="en-US" dirty="0"/>
              <a:t>(</a:t>
            </a:r>
            <a:r>
              <a:rPr lang="en-US" dirty="0" err="1"/>
              <a:t>rr</a:t>
            </a:r>
            <a:r>
              <a:rPr lang="en-US" baseline="-25000" dirty="0" err="1"/>
              <a:t>i</a:t>
            </a:r>
            <a:r>
              <a:rPr lang="en-US" dirty="0" err="1"/>
              <a:t>,p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dirty="0" smtClean="0">
                <a:sym typeface="Symbol"/>
              </a:rPr>
              <a:t>C </a:t>
            </a:r>
            <a:r>
              <a:rPr lang="en-US" dirty="0">
                <a:sym typeface="Symbol"/>
              </a:rPr>
              <a:t>means reviewer </a:t>
            </a:r>
            <a:r>
              <a:rPr lang="en-US" dirty="0" err="1">
                <a:sym typeface="Symbol"/>
              </a:rPr>
              <a:t>rr</a:t>
            </a:r>
            <a:r>
              <a:rPr lang="en-US" baseline="-25000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is </a:t>
            </a:r>
            <a:r>
              <a:rPr lang="en-US" dirty="0" smtClean="0">
                <a:sym typeface="Symbol"/>
              </a:rPr>
              <a:t>in conflict with paper </a:t>
            </a:r>
            <a:r>
              <a:rPr lang="en-US" dirty="0" err="1">
                <a:sym typeface="Symbol"/>
              </a:rPr>
              <a:t>p</a:t>
            </a:r>
            <a:r>
              <a:rPr lang="en-US" baseline="-25000" dirty="0" err="1">
                <a:sym typeface="Symbol"/>
              </a:rPr>
              <a:t>j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939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4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Security requirements</a:t>
            </a:r>
          </a:p>
          <a:p>
            <a:pPr lvl="1" algn="just"/>
            <a:r>
              <a:rPr lang="en-IN" dirty="0"/>
              <a:t>Submitted papers can be modified only by its </a:t>
            </a:r>
            <a:r>
              <a:rPr lang="en-IN" dirty="0" smtClean="0"/>
              <a:t>authors</a:t>
            </a:r>
          </a:p>
          <a:p>
            <a:pPr lvl="1" algn="just"/>
            <a:r>
              <a:rPr lang="en-IN" dirty="0"/>
              <a:t>Reviewers in conflict with a paper should not be assigned to review the </a:t>
            </a:r>
            <a:r>
              <a:rPr lang="en-IN" dirty="0" smtClean="0"/>
              <a:t>paper</a:t>
            </a:r>
          </a:p>
          <a:p>
            <a:pPr lvl="1" algn="just"/>
            <a:r>
              <a:rPr lang="en-IN" dirty="0"/>
              <a:t>Review for a paper may be written only by a reviewer assigned to review the </a:t>
            </a:r>
            <a:r>
              <a:rPr lang="en-IN" dirty="0" smtClean="0"/>
              <a:t>paper</a:t>
            </a:r>
          </a:p>
          <a:p>
            <a:pPr lvl="1" algn="just"/>
            <a:r>
              <a:rPr lang="en-IN" dirty="0"/>
              <a:t>Reviewers in conflict with a paper should not receive any information about the paper's </a:t>
            </a:r>
            <a:r>
              <a:rPr lang="en-IN" dirty="0" smtClean="0"/>
              <a:t>reviews</a:t>
            </a:r>
          </a:p>
          <a:p>
            <a:pPr lvl="1" algn="just"/>
            <a:r>
              <a:rPr lang="en-IN" dirty="0"/>
              <a:t>Authors of a paper should not receive any information about the reviews of other papers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634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/>
          <a:lstStyle/>
          <a:p>
            <a:pPr algn="just"/>
            <a:r>
              <a:rPr lang="en-US" dirty="0" smtClean="0"/>
              <a:t>Example instance</a:t>
            </a:r>
          </a:p>
          <a:p>
            <a:pPr lvl="1" algn="just"/>
            <a:r>
              <a:rPr lang="en-US" dirty="0" smtClean="0"/>
              <a:t>S = {a</a:t>
            </a:r>
            <a:r>
              <a:rPr lang="en-US" baseline="-25000" dirty="0" smtClean="0"/>
              <a:t>1</a:t>
            </a:r>
            <a:r>
              <a:rPr lang="en-US" dirty="0" smtClean="0"/>
              <a:t>,a</a:t>
            </a:r>
            <a:r>
              <a:rPr lang="en-US" baseline="-25000" dirty="0" smtClean="0"/>
              <a:t>2</a:t>
            </a:r>
            <a:r>
              <a:rPr lang="en-US" dirty="0" smtClean="0"/>
              <a:t>,rr</a:t>
            </a:r>
            <a:r>
              <a:rPr lang="en-US" baseline="-25000" dirty="0" smtClean="0"/>
              <a:t>1</a:t>
            </a:r>
            <a:r>
              <a:rPr lang="en-US" dirty="0" smtClean="0"/>
              <a:t>,rr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lvl="1" algn="just"/>
            <a:r>
              <a:rPr lang="en-US" dirty="0" smtClean="0"/>
              <a:t>O = {p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lvl="1" algn="just"/>
            <a:r>
              <a:rPr lang="en-US" dirty="0" smtClean="0"/>
              <a:t>A = {(rr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),(rr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),(rr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)}</a:t>
            </a:r>
          </a:p>
          <a:p>
            <a:pPr lvl="1" algn="just"/>
            <a:r>
              <a:rPr lang="en-US" dirty="0" smtClean="0"/>
              <a:t>C = {(rr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)}</a:t>
            </a:r>
          </a:p>
          <a:p>
            <a:pPr algn="just"/>
            <a:r>
              <a:rPr lang="en-US" dirty="0" smtClean="0"/>
              <a:t>Labels of objects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13619"/>
              </p:ext>
            </p:extLst>
          </p:nvPr>
        </p:nvGraphicFramePr>
        <p:xfrm>
          <a:off x="4504372" y="4343400"/>
          <a:ext cx="4452857" cy="22860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09119"/>
                <a:gridCol w="1868633"/>
                <a:gridCol w="14751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Object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Readers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Writers</a:t>
                      </a:r>
                      <a:endParaRPr lang="en-IN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</a:t>
                      </a:r>
                      <a:r>
                        <a:rPr lang="en-US" sz="2400" baseline="-25000" dirty="0" smtClean="0"/>
                        <a:t>1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</a:t>
                      </a:r>
                      <a:r>
                        <a:rPr lang="en-US" sz="2400" baseline="-25000" dirty="0" smtClean="0"/>
                        <a:t>2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</a:t>
                      </a:r>
                      <a:r>
                        <a:rPr lang="en-US" sz="2400" baseline="-25000" dirty="0" smtClean="0"/>
                        <a:t>1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</a:t>
                      </a:r>
                      <a:r>
                        <a:rPr lang="en-US" sz="2400" baseline="-25000" dirty="0" smtClean="0"/>
                        <a:t>2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2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Label Model</a:t>
            </a:r>
            <a:b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Advantages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Labels are intuitive / easy to understand</a:t>
            </a:r>
          </a:p>
          <a:p>
            <a:pPr algn="just"/>
            <a:r>
              <a:rPr lang="en-US" dirty="0" smtClean="0"/>
              <a:t>Automatic extraction of labels from security requirements</a:t>
            </a:r>
          </a:p>
          <a:p>
            <a:pPr algn="just"/>
            <a:r>
              <a:rPr lang="en-US" dirty="0" smtClean="0"/>
              <a:t>Efficient label manipulations</a:t>
            </a:r>
          </a:p>
          <a:p>
            <a:pPr algn="just"/>
            <a:r>
              <a:rPr lang="en-US" dirty="0" smtClean="0"/>
              <a:t>Easy to verify / validate required security properties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3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775" y="2967335"/>
            <a:ext cx="836447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Illustrative Examples</a:t>
            </a:r>
          </a:p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Information misuse detection using RWFM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32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Benchmark program for evaluating soundness of flow-sensitive dynamic labelling analysis</a:t>
            </a:r>
          </a:p>
          <a:p>
            <a:pPr algn="just"/>
            <a:r>
              <a:rPr lang="en-US" dirty="0" smtClean="0"/>
              <a:t>The challenge is to track the indirect information flow from h to l</a:t>
            </a:r>
          </a:p>
          <a:p>
            <a:pPr lvl="1" algn="just"/>
            <a:r>
              <a:rPr lang="en-US" i="1" dirty="0" smtClean="0"/>
              <a:t>l must be labelled sensitive when h is sensitive</a:t>
            </a:r>
            <a:endParaRPr lang="en-IN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66850"/>
            <a:ext cx="27432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74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two-point lattice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5" y="1529715"/>
            <a:ext cx="6360795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38400"/>
            <a:ext cx="49006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89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5" y="1529715"/>
            <a:ext cx="6360795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" y="2617946"/>
            <a:ext cx="9124474" cy="263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3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 smtClean="0">
                <a:sym typeface="Symbol"/>
              </a:rPr>
              <a:t>Since </a:t>
            </a:r>
            <a:r>
              <a:rPr lang="en-IN" dirty="0" err="1" smtClean="0">
                <a:sym typeface="Symbol"/>
              </a:rPr>
              <a:t>LoR</a:t>
            </a:r>
            <a:r>
              <a:rPr lang="en-IN" dirty="0" smtClean="0">
                <a:sym typeface="Symbol"/>
              </a:rPr>
              <a:t>(</a:t>
            </a:r>
            <a:r>
              <a:rPr lang="en-IN" baseline="-25000" dirty="0" smtClean="0">
                <a:sym typeface="Symbol"/>
              </a:rPr>
              <a:t>6</a:t>
            </a:r>
            <a:r>
              <a:rPr lang="en-IN" dirty="0">
                <a:sym typeface="Symbol"/>
              </a:rPr>
              <a:t>(l)), Lo will </a:t>
            </a:r>
            <a:r>
              <a:rPr lang="en-IN" dirty="0" smtClean="0">
                <a:sym typeface="Symbol"/>
              </a:rPr>
              <a:t>not be </a:t>
            </a:r>
            <a:r>
              <a:rPr lang="en-IN" dirty="0">
                <a:sym typeface="Symbol"/>
              </a:rPr>
              <a:t>allowed to observe the value of l at point </a:t>
            </a:r>
            <a:r>
              <a:rPr lang="en-IN" dirty="0" smtClean="0">
                <a:sym typeface="Symbol"/>
              </a:rPr>
              <a:t>6</a:t>
            </a:r>
          </a:p>
          <a:p>
            <a:pPr lvl="1" algn="just"/>
            <a:r>
              <a:rPr lang="en-IN" dirty="0"/>
              <a:t>our analysis correctly marked the flow </a:t>
            </a:r>
            <a:r>
              <a:rPr lang="en-IN" dirty="0" smtClean="0"/>
              <a:t>of information </a:t>
            </a:r>
            <a:r>
              <a:rPr lang="en-IN" dirty="0"/>
              <a:t>from h to </a:t>
            </a:r>
            <a:r>
              <a:rPr lang="en-IN" dirty="0" smtClean="0"/>
              <a:t>l, </a:t>
            </a:r>
            <a:r>
              <a:rPr lang="en-IN" dirty="0"/>
              <a:t>irrespective of whether </a:t>
            </a:r>
            <a:r>
              <a:rPr lang="en-IN" dirty="0" smtClean="0"/>
              <a:t>the assignments </a:t>
            </a:r>
            <a:r>
              <a:rPr lang="en-IN" dirty="0"/>
              <a:t>at points 3, 5 were executed or </a:t>
            </a:r>
            <a:r>
              <a:rPr lang="en-IN" dirty="0" smtClean="0"/>
              <a:t>not</a:t>
            </a:r>
          </a:p>
          <a:p>
            <a:pPr algn="just"/>
            <a:r>
              <a:rPr lang="en-IN" dirty="0"/>
              <a:t>Similarly, </a:t>
            </a:r>
            <a:r>
              <a:rPr lang="en-IN" dirty="0" smtClean="0"/>
              <a:t>Lo </a:t>
            </a:r>
            <a:r>
              <a:rPr lang="en-IN" dirty="0"/>
              <a:t>will not be allowed to observe the </a:t>
            </a:r>
            <a:r>
              <a:rPr lang="en-IN" dirty="0" smtClean="0"/>
              <a:t>value of </a:t>
            </a:r>
            <a:r>
              <a:rPr lang="en-IN" dirty="0"/>
              <a:t>t or the status of the program - like termination, execution time</a:t>
            </a:r>
            <a:r>
              <a:rPr lang="en-IN" dirty="0" smtClean="0"/>
              <a:t>, resource </a:t>
            </a:r>
            <a:r>
              <a:rPr lang="en-IN" dirty="0"/>
              <a:t>usage </a:t>
            </a:r>
            <a:r>
              <a:rPr lang="en-IN" dirty="0" smtClean="0"/>
              <a:t>etc. </a:t>
            </a:r>
            <a:r>
              <a:rPr lang="en-IN" dirty="0"/>
              <a:t>- beyond point </a:t>
            </a:r>
            <a:r>
              <a:rPr lang="en-IN" dirty="0" smtClean="0"/>
              <a:t>2</a:t>
            </a:r>
          </a:p>
          <a:p>
            <a:pPr algn="just"/>
            <a:r>
              <a:rPr lang="en-US" dirty="0" smtClean="0"/>
              <a:t>RWFM analysis more finer-grained than analysis using the two-point syntactic lattice</a:t>
            </a:r>
          </a:p>
          <a:p>
            <a:pPr lvl="1" algn="just"/>
            <a:r>
              <a:rPr lang="en-US" dirty="0" smtClean="0"/>
              <a:t>distinctions become more clear in non-trivial lattices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38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29 at 6.47.4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731"/>
            <a:ext cx="8839200" cy="34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- 2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Password update program</a:t>
            </a:r>
          </a:p>
          <a:p>
            <a:pPr lvl="1" algn="just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 smtClean="0"/>
              <a:t>2</a:t>
            </a:r>
            <a:r>
              <a:rPr lang="en-US" dirty="0" smtClean="0"/>
              <a:t> and v</a:t>
            </a:r>
            <a:r>
              <a:rPr lang="en-US" baseline="-25000" dirty="0" smtClean="0"/>
              <a:t>3</a:t>
            </a:r>
            <a:r>
              <a:rPr lang="en-US" dirty="0" smtClean="0"/>
              <a:t> denote </a:t>
            </a:r>
            <a:r>
              <a:rPr lang="en-IN" dirty="0"/>
              <a:t>password, guess and new password respectively</a:t>
            </a:r>
            <a:r>
              <a:rPr lang="en-IN" dirty="0" smtClean="0"/>
              <a:t>,</a:t>
            </a:r>
          </a:p>
          <a:p>
            <a:pPr lvl="1" algn="just"/>
            <a:r>
              <a:rPr lang="en-IN" dirty="0" smtClean="0"/>
              <a:t>C denotes </a:t>
            </a:r>
            <a:r>
              <a:rPr lang="en-IN" dirty="0"/>
              <a:t>the client whose password is to be updated, </a:t>
            </a:r>
            <a:r>
              <a:rPr lang="en-IN" dirty="0" smtClean="0"/>
              <a:t>and</a:t>
            </a:r>
          </a:p>
          <a:p>
            <a:pPr lvl="1" algn="just"/>
            <a:r>
              <a:rPr lang="en-IN" dirty="0" smtClean="0"/>
              <a:t>L </a:t>
            </a:r>
            <a:r>
              <a:rPr lang="en-IN" dirty="0"/>
              <a:t>denotes </a:t>
            </a:r>
            <a:r>
              <a:rPr lang="en-IN" dirty="0" smtClean="0"/>
              <a:t>the system </a:t>
            </a:r>
            <a:r>
              <a:rPr lang="en-IN" dirty="0"/>
              <a:t>admin responsible for updating the </a:t>
            </a:r>
            <a:r>
              <a:rPr lang="en-IN" dirty="0" smtClean="0"/>
              <a:t>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00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4" y="1600200"/>
            <a:ext cx="77076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8129588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6467" y="2209800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ym typeface="Symbol"/>
              </a:rPr>
              <a:t>(v</a:t>
            </a:r>
            <a:r>
              <a:rPr lang="en-IN" sz="2400" baseline="-25000" dirty="0" smtClean="0">
                <a:sym typeface="Symbol"/>
              </a:rPr>
              <a:t>1</a:t>
            </a:r>
            <a:r>
              <a:rPr lang="en-IN" sz="2400" dirty="0" smtClean="0">
                <a:sym typeface="Symbol"/>
              </a:rPr>
              <a:t>) = </a:t>
            </a:r>
          </a:p>
          <a:p>
            <a:r>
              <a:rPr lang="en-IN" sz="2400" dirty="0">
                <a:sym typeface="Symbol"/>
              </a:rPr>
              <a:t>(</a:t>
            </a:r>
            <a:r>
              <a:rPr lang="en-IN" sz="2400" dirty="0" smtClean="0">
                <a:sym typeface="Symbol"/>
              </a:rPr>
              <a:t>v</a:t>
            </a:r>
            <a:r>
              <a:rPr lang="en-IN" sz="2400" baseline="-25000" dirty="0" smtClean="0">
                <a:sym typeface="Symbol"/>
              </a:rPr>
              <a:t>2</a:t>
            </a:r>
            <a:r>
              <a:rPr lang="en-IN" sz="2400" dirty="0" smtClean="0">
                <a:sym typeface="Symbol"/>
              </a:rPr>
              <a:t>) = </a:t>
            </a:r>
            <a:r>
              <a:rPr lang="en-IN" sz="2400" dirty="0">
                <a:sym typeface="Symbol"/>
              </a:rPr>
              <a:t>(v</a:t>
            </a:r>
            <a:r>
              <a:rPr lang="en-IN" sz="2400" baseline="-25000" dirty="0">
                <a:sym typeface="Symbol"/>
              </a:rPr>
              <a:t>3</a:t>
            </a:r>
            <a:r>
              <a:rPr lang="en-IN" sz="2400" dirty="0">
                <a:sym typeface="Symbol"/>
              </a:rPr>
              <a:t>) </a:t>
            </a:r>
            <a:r>
              <a:rPr lang="en-IN" sz="2400" dirty="0" smtClean="0">
                <a:sym typeface="Symbol"/>
              </a:rPr>
              <a:t>=</a:t>
            </a:r>
            <a:endParaRPr lang="en-IN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48" y="2295985"/>
            <a:ext cx="1721168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545" y="2696497"/>
            <a:ext cx="1758315" cy="27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192296" y="5415884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ular Callout 6"/>
          <p:cNvSpPr/>
          <p:nvPr/>
        </p:nvSpPr>
        <p:spPr>
          <a:xfrm>
            <a:off x="5410200" y="6072188"/>
            <a:ext cx="2070096" cy="457200"/>
          </a:xfrm>
          <a:prstGeom prst="wedgeRectCallout">
            <a:avLst>
              <a:gd name="adj1" fmla="val 43515"/>
              <a:gd name="adj2" fmla="val -12137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Downgraded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2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DIFC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48" y="2057400"/>
            <a:ext cx="592836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– RWFM vs DIFC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/>
              <a:t>Note that the flows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 and v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seem natural and easier to visualize in the RWFM lattice</a:t>
            </a:r>
          </a:p>
          <a:p>
            <a:pPr algn="just"/>
            <a:r>
              <a:rPr lang="en-US" sz="2800" dirty="0" smtClean="0"/>
              <a:t>Impossible in the diamond lattice without declassify and endorse !! True not only in this example, but in the general case as well</a:t>
            </a:r>
            <a:endParaRPr lang="en-IN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96" y="1436370"/>
            <a:ext cx="6030278" cy="252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9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Drawbacks of the diamond lattice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Under </a:t>
            </a:r>
            <a:r>
              <a:rPr lang="en-IN" dirty="0"/>
              <a:t>the reasonable assumption </a:t>
            </a:r>
            <a:r>
              <a:rPr lang="en-IN" dirty="0" smtClean="0"/>
              <a:t>that attackers </a:t>
            </a:r>
            <a:r>
              <a:rPr lang="en-IN" dirty="0"/>
              <a:t>are assigned label (P,U), and trusted subjects are </a:t>
            </a:r>
            <a:r>
              <a:rPr lang="en-IN" dirty="0" smtClean="0"/>
              <a:t>assigned </a:t>
            </a:r>
            <a:r>
              <a:rPr lang="en-IN" dirty="0"/>
              <a:t>label (</a:t>
            </a:r>
            <a:r>
              <a:rPr lang="en-IN" dirty="0" smtClean="0"/>
              <a:t>S,T</a:t>
            </a:r>
            <a:r>
              <a:rPr lang="en-IN" dirty="0"/>
              <a:t>), no non-trivial secure computation is </a:t>
            </a:r>
            <a:r>
              <a:rPr lang="en-IN" dirty="0" smtClean="0"/>
              <a:t>possible without </a:t>
            </a:r>
            <a:r>
              <a:rPr lang="en-IN" dirty="0"/>
              <a:t>endorsing attackers inputs and declassifying the </a:t>
            </a:r>
            <a:r>
              <a:rPr lang="en-IN" dirty="0" smtClean="0"/>
              <a:t>secure outputs</a:t>
            </a:r>
          </a:p>
          <a:p>
            <a:pPr lvl="1" algn="just"/>
            <a:r>
              <a:rPr lang="en-IN" dirty="0"/>
              <a:t>having declassify and endorse as explicit </a:t>
            </a:r>
            <a:r>
              <a:rPr lang="en-IN" dirty="0" smtClean="0"/>
              <a:t>language </a:t>
            </a:r>
            <a:r>
              <a:rPr lang="en-IN" dirty="0"/>
              <a:t>constructs opens up a lot of covert channels which are </a:t>
            </a:r>
            <a:r>
              <a:rPr lang="en-IN" dirty="0" smtClean="0"/>
              <a:t>impossible </a:t>
            </a:r>
            <a:r>
              <a:rPr lang="en-IN" dirty="0"/>
              <a:t>to overcome</a:t>
            </a:r>
          </a:p>
        </p:txBody>
      </p:sp>
    </p:spTree>
    <p:extLst>
      <p:ext uri="{BB962C8B-B14F-4D97-AF65-F5344CB8AC3E}">
        <p14:creationId xmlns:p14="http://schemas.microsoft.com/office/powerpoint/2010/main" val="143762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Scheduling a meeting time</a:t>
            </a:r>
          </a:p>
          <a:p>
            <a:pPr lvl="1" algn="just"/>
            <a:r>
              <a:rPr lang="en-IN" dirty="0" smtClean="0"/>
              <a:t>Mutually distrusting </a:t>
            </a:r>
            <a:r>
              <a:rPr lang="en-IN" dirty="0"/>
              <a:t>parties Alice (</a:t>
            </a:r>
            <a:r>
              <a:rPr lang="en-IN" dirty="0" smtClean="0"/>
              <a:t>denoted by </a:t>
            </a:r>
            <a:r>
              <a:rPr lang="en-IN" dirty="0"/>
              <a:t>p</a:t>
            </a:r>
            <a:r>
              <a:rPr lang="en-IN" baseline="-25000" dirty="0"/>
              <a:t>1</a:t>
            </a:r>
            <a:r>
              <a:rPr lang="en-IN" dirty="0"/>
              <a:t>) and Bob (denoted by p</a:t>
            </a:r>
            <a:r>
              <a:rPr lang="en-IN" baseline="-25000" dirty="0"/>
              <a:t>2</a:t>
            </a:r>
            <a:r>
              <a:rPr lang="en-IN" dirty="0"/>
              <a:t>) wish to schedule a joint meeting </a:t>
            </a:r>
            <a:r>
              <a:rPr lang="en-IN" dirty="0" smtClean="0"/>
              <a:t>using a </a:t>
            </a:r>
            <a:r>
              <a:rPr lang="en-IN" dirty="0"/>
              <a:t>third party scheduler denoted </a:t>
            </a:r>
            <a:r>
              <a:rPr lang="en-IN" dirty="0" smtClean="0"/>
              <a:t>p</a:t>
            </a:r>
            <a:r>
              <a:rPr lang="en-IN" baseline="-25000" dirty="0" smtClean="0"/>
              <a:t>3</a:t>
            </a:r>
            <a:endParaRPr lang="en-IN" dirty="0" smtClean="0"/>
          </a:p>
          <a:p>
            <a:pPr lvl="1" algn="just"/>
            <a:r>
              <a:rPr lang="en-IN" dirty="0" smtClean="0"/>
              <a:t>Alice </a:t>
            </a:r>
            <a:r>
              <a:rPr lang="en-IN" dirty="0"/>
              <a:t>and Bob’s </a:t>
            </a:r>
            <a:r>
              <a:rPr lang="en-IN" dirty="0" smtClean="0"/>
              <a:t>calendars are </a:t>
            </a:r>
            <a:r>
              <a:rPr lang="en-IN" dirty="0"/>
              <a:t>denoted by c</a:t>
            </a:r>
            <a:r>
              <a:rPr lang="en-IN" baseline="-25000" dirty="0"/>
              <a:t>a</a:t>
            </a:r>
            <a:r>
              <a:rPr lang="en-IN" dirty="0"/>
              <a:t> and </a:t>
            </a:r>
            <a:r>
              <a:rPr lang="en-IN" dirty="0" err="1" smtClean="0"/>
              <a:t>c</a:t>
            </a:r>
            <a:r>
              <a:rPr lang="en-IN" baseline="-25000" dirty="0" err="1" smtClean="0"/>
              <a:t>b</a:t>
            </a:r>
            <a:r>
              <a:rPr lang="en-IN" dirty="0" smtClean="0"/>
              <a:t> labelled </a:t>
            </a:r>
            <a:r>
              <a:rPr lang="en-IN" dirty="0"/>
              <a:t>(</a:t>
            </a:r>
            <a:r>
              <a:rPr lang="en-IN" i="1" dirty="0"/>
              <a:t>p</a:t>
            </a:r>
            <a:r>
              <a:rPr lang="en-IN" baseline="-25000" dirty="0"/>
              <a:t>1</a:t>
            </a:r>
            <a:r>
              <a:rPr lang="en-IN" i="1" dirty="0"/>
              <a:t>, {p</a:t>
            </a:r>
            <a:r>
              <a:rPr lang="en-IN" baseline="-25000" dirty="0"/>
              <a:t>1</a:t>
            </a:r>
            <a:r>
              <a:rPr lang="en-IN" i="1" dirty="0"/>
              <a:t>, p</a:t>
            </a:r>
            <a:r>
              <a:rPr lang="en-IN" baseline="-25000" dirty="0"/>
              <a:t>3</a:t>
            </a:r>
            <a:r>
              <a:rPr lang="en-IN" i="1" dirty="0"/>
              <a:t>}, {p</a:t>
            </a:r>
            <a:r>
              <a:rPr lang="en-IN" baseline="-25000" dirty="0"/>
              <a:t>1</a:t>
            </a:r>
            <a:r>
              <a:rPr lang="en-IN" i="1" dirty="0"/>
              <a:t>}</a:t>
            </a:r>
            <a:r>
              <a:rPr lang="en-IN" dirty="0"/>
              <a:t>) and (</a:t>
            </a:r>
            <a:r>
              <a:rPr lang="en-IN" i="1" dirty="0"/>
              <a:t>p</a:t>
            </a:r>
            <a:r>
              <a:rPr lang="en-IN" baseline="-25000" dirty="0"/>
              <a:t>2</a:t>
            </a:r>
            <a:r>
              <a:rPr lang="en-IN" i="1" dirty="0"/>
              <a:t>, {p</a:t>
            </a:r>
            <a:r>
              <a:rPr lang="en-IN" baseline="-25000" dirty="0"/>
              <a:t>2</a:t>
            </a:r>
            <a:r>
              <a:rPr lang="en-IN" i="1" dirty="0"/>
              <a:t>, p</a:t>
            </a:r>
            <a:r>
              <a:rPr lang="en-IN" baseline="-25000" dirty="0"/>
              <a:t>3</a:t>
            </a:r>
            <a:r>
              <a:rPr lang="en-IN" i="1" dirty="0"/>
              <a:t>}, {p</a:t>
            </a:r>
            <a:r>
              <a:rPr lang="en-IN" baseline="-25000" dirty="0"/>
              <a:t>2</a:t>
            </a:r>
            <a:r>
              <a:rPr lang="en-IN" i="1" dirty="0" smtClean="0"/>
              <a:t>}</a:t>
            </a:r>
            <a:r>
              <a:rPr lang="en-IN" dirty="0" smtClean="0"/>
              <a:t>) respectively</a:t>
            </a:r>
          </a:p>
        </p:txBody>
      </p:sp>
    </p:spTree>
    <p:extLst>
      <p:ext uri="{BB962C8B-B14F-4D97-AF65-F5344CB8AC3E}">
        <p14:creationId xmlns:p14="http://schemas.microsoft.com/office/powerpoint/2010/main" val="11504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 labels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69690"/>
            <a:ext cx="79724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" y="3096577"/>
            <a:ext cx="8963501" cy="223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493800" y="4677696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ular Callout 6"/>
          <p:cNvSpPr/>
          <p:nvPr/>
        </p:nvSpPr>
        <p:spPr>
          <a:xfrm>
            <a:off x="167148" y="5715000"/>
            <a:ext cx="6233652" cy="457200"/>
          </a:xfrm>
          <a:prstGeom prst="wedgeRectCallout">
            <a:avLst>
              <a:gd name="adj1" fmla="val 49927"/>
              <a:gd name="adj2" fmla="val -2342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Meeting time downgraded to return to 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91748" y="4969800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ular Callout 8"/>
          <p:cNvSpPr/>
          <p:nvPr/>
        </p:nvSpPr>
        <p:spPr>
          <a:xfrm>
            <a:off x="319548" y="5715000"/>
            <a:ext cx="6233652" cy="457200"/>
          </a:xfrm>
          <a:prstGeom prst="wedgeRectCallout">
            <a:avLst>
              <a:gd name="adj1" fmla="val 47561"/>
              <a:gd name="adj2" fmla="val -18588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Meeting time downgraded to return to p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0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RWFM vs Laminar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For achieving the same functionality and same security, </a:t>
            </a:r>
            <a:r>
              <a:rPr lang="en-IN" dirty="0" smtClean="0"/>
              <a:t>Laminar uses </a:t>
            </a:r>
            <a:r>
              <a:rPr lang="en-IN" dirty="0"/>
              <a:t>special program constructs like </a:t>
            </a:r>
            <a:r>
              <a:rPr lang="en-IN" dirty="0" smtClean="0"/>
              <a:t>security regions, explicit declassification and endorsement</a:t>
            </a:r>
          </a:p>
          <a:p>
            <a:pPr lvl="1" algn="just"/>
            <a:r>
              <a:rPr lang="en-US" dirty="0" smtClean="0">
                <a:solidFill>
                  <a:srgbClr val="FF0000"/>
                </a:solidFill>
              </a:rPr>
              <a:t>difficult</a:t>
            </a:r>
            <a:r>
              <a:rPr lang="en-US" dirty="0" smtClean="0"/>
              <a:t> to write secure programs to achieve the desired results; to the contrary, it is easy for an attacker to </a:t>
            </a:r>
            <a:r>
              <a:rPr lang="en-US" dirty="0" smtClean="0">
                <a:solidFill>
                  <a:srgbClr val="FF0000"/>
                </a:solidFill>
              </a:rPr>
              <a:t>abuse</a:t>
            </a:r>
            <a:r>
              <a:rPr lang="en-US" dirty="0" smtClean="0"/>
              <a:t> these features</a:t>
            </a:r>
          </a:p>
          <a:p>
            <a:pPr lvl="1" algn="just"/>
            <a:r>
              <a:rPr lang="en-US" dirty="0" smtClean="0"/>
              <a:t>further, the programmer also has the </a:t>
            </a:r>
            <a:r>
              <a:rPr lang="en-US" dirty="0" smtClean="0">
                <a:solidFill>
                  <a:srgbClr val="FF0000"/>
                </a:solidFill>
              </a:rPr>
              <a:t>burden</a:t>
            </a:r>
            <a:r>
              <a:rPr lang="en-US" dirty="0" smtClean="0"/>
              <a:t> of explicitly annotating all the program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33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RWFM vs Laminar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3000" dirty="0" smtClean="0"/>
              <a:t>For the same example (</a:t>
            </a:r>
            <a:r>
              <a:rPr lang="en-IN" sz="3000" dirty="0"/>
              <a:t>conference version)</a:t>
            </a:r>
            <a:r>
              <a:rPr lang="en-IN" sz="3000" dirty="0" smtClean="0"/>
              <a:t>, the </a:t>
            </a:r>
            <a:r>
              <a:rPr lang="en-IN" sz="3000" dirty="0"/>
              <a:t>meeting </a:t>
            </a:r>
            <a:r>
              <a:rPr lang="en-IN" sz="3000" dirty="0" smtClean="0"/>
              <a:t>time computed </a:t>
            </a:r>
            <a:r>
              <a:rPr lang="en-IN" sz="3000" dirty="0"/>
              <a:t>by the server would have the label ⟨S(a, b), I()⟩ </a:t>
            </a:r>
            <a:r>
              <a:rPr lang="en-IN" sz="3000" dirty="0" smtClean="0"/>
              <a:t>which means </a:t>
            </a:r>
            <a:r>
              <a:rPr lang="en-IN" sz="3000" dirty="0"/>
              <a:t>that it has secrecy tags a and </a:t>
            </a:r>
            <a:r>
              <a:rPr lang="en-IN" sz="3000" dirty="0" smtClean="0"/>
              <a:t>b</a:t>
            </a:r>
          </a:p>
          <a:p>
            <a:pPr lvl="1" algn="just"/>
            <a:r>
              <a:rPr lang="en-IN" sz="2600" dirty="0"/>
              <a:t>inaccessible to both </a:t>
            </a:r>
            <a:r>
              <a:rPr lang="en-IN" sz="2600" i="1" dirty="0"/>
              <a:t>Alice </a:t>
            </a:r>
            <a:r>
              <a:rPr lang="en-IN" sz="2600" dirty="0"/>
              <a:t>and </a:t>
            </a:r>
            <a:r>
              <a:rPr lang="en-IN" sz="2600" i="1" dirty="0" smtClean="0"/>
              <a:t>Bob</a:t>
            </a:r>
          </a:p>
          <a:p>
            <a:pPr lvl="1" algn="just"/>
            <a:r>
              <a:rPr lang="en-IN" sz="2600" dirty="0" smtClean="0"/>
              <a:t>cannot be </a:t>
            </a:r>
            <a:r>
              <a:rPr lang="en-IN" sz="2600" dirty="0"/>
              <a:t>declassified by either of </a:t>
            </a:r>
            <a:r>
              <a:rPr lang="en-IN" sz="2600" dirty="0" smtClean="0"/>
              <a:t>them</a:t>
            </a:r>
          </a:p>
          <a:p>
            <a:pPr lvl="1" algn="just"/>
            <a:r>
              <a:rPr lang="en-US" sz="2600" dirty="0" smtClean="0"/>
              <a:t>only way is to </a:t>
            </a:r>
            <a:r>
              <a:rPr lang="en-IN" sz="2600" dirty="0" smtClean="0"/>
              <a:t>provide capabilities a</a:t>
            </a:r>
            <a:r>
              <a:rPr lang="en-IN" sz="2600" baseline="30000" dirty="0" smtClean="0"/>
              <a:t>−</a:t>
            </a:r>
            <a:r>
              <a:rPr lang="en-IN" sz="2600" dirty="0" smtClean="0"/>
              <a:t> and b</a:t>
            </a:r>
            <a:r>
              <a:rPr lang="en-IN" sz="2600" baseline="30000" dirty="0" smtClean="0"/>
              <a:t>−</a:t>
            </a:r>
            <a:r>
              <a:rPr lang="en-IN" sz="2600" dirty="0" smtClean="0"/>
              <a:t> to the scheduler </a:t>
            </a:r>
            <a:r>
              <a:rPr lang="en-IN" sz="2600" dirty="0">
                <a:sym typeface="Symbol"/>
              </a:rPr>
              <a:t> he can leak the calendars of Alice and </a:t>
            </a:r>
            <a:r>
              <a:rPr lang="en-IN" sz="2600" dirty="0" smtClean="0">
                <a:sym typeface="Symbol"/>
              </a:rPr>
              <a:t>Bob by </a:t>
            </a:r>
            <a:r>
              <a:rPr lang="en-IN" sz="2600" dirty="0">
                <a:sym typeface="Symbol"/>
              </a:rPr>
              <a:t>declassifying them, if he so </a:t>
            </a:r>
            <a:r>
              <a:rPr lang="en-IN" sz="2600" dirty="0" smtClean="0">
                <a:sym typeface="Symbol"/>
              </a:rPr>
              <a:t>chooses !!</a:t>
            </a:r>
          </a:p>
          <a:p>
            <a:pPr algn="just"/>
            <a:r>
              <a:rPr lang="en-IN" sz="3000" dirty="0"/>
              <a:t>Note that the </a:t>
            </a:r>
            <a:r>
              <a:rPr lang="en-IN" sz="3000" dirty="0" smtClean="0"/>
              <a:t>journal version does </a:t>
            </a:r>
            <a:r>
              <a:rPr lang="en-IN" sz="3000" dirty="0"/>
              <a:t>not contain these problems - except that in this case </a:t>
            </a:r>
            <a:r>
              <a:rPr lang="en-IN" sz="3000" dirty="0" smtClean="0"/>
              <a:t>Alice would </a:t>
            </a:r>
            <a:r>
              <a:rPr lang="en-IN" sz="3000" dirty="0"/>
              <a:t>be forced to share his calendar with </a:t>
            </a:r>
            <a:r>
              <a:rPr lang="en-IN" sz="3000" dirty="0" smtClean="0"/>
              <a:t>Bob !!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89305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 smtClean="0"/>
              <a:t>Dynamic </a:t>
            </a:r>
            <a:r>
              <a:rPr lang="en-IN" dirty="0"/>
              <a:t>labelling of </a:t>
            </a:r>
            <a:r>
              <a:rPr lang="en-IN" dirty="0" smtClean="0"/>
              <a:t>programs using </a:t>
            </a:r>
            <a:r>
              <a:rPr lang="en-IN" dirty="0"/>
              <a:t>the RWFM model provides a sound labelling scheme </a:t>
            </a:r>
            <a:r>
              <a:rPr lang="en-IN" dirty="0" smtClean="0"/>
              <a:t>that enables </a:t>
            </a:r>
            <a:r>
              <a:rPr lang="en-IN" dirty="0"/>
              <a:t>the detection of misuse of information w.r.t </a:t>
            </a:r>
            <a:r>
              <a:rPr lang="en-IN" dirty="0" smtClean="0"/>
              <a:t>confidentiality/integrity </a:t>
            </a:r>
            <a:r>
              <a:rPr lang="en-IN" dirty="0"/>
              <a:t>of the </a:t>
            </a:r>
            <a:r>
              <a:rPr lang="en-IN" dirty="0" smtClean="0"/>
              <a:t>program</a:t>
            </a:r>
          </a:p>
          <a:p>
            <a:pPr algn="just"/>
            <a:r>
              <a:rPr lang="en-IN" dirty="0"/>
              <a:t>The labelling is </a:t>
            </a:r>
            <a:r>
              <a:rPr lang="en-IN" dirty="0" smtClean="0"/>
              <a:t>constructive </a:t>
            </a:r>
            <a:r>
              <a:rPr lang="en-IN" dirty="0" smtClean="0">
                <a:sym typeface="Symbol"/>
              </a:rPr>
              <a:t> </a:t>
            </a:r>
            <a:r>
              <a:rPr lang="en-IN" dirty="0" smtClean="0"/>
              <a:t>enables </a:t>
            </a:r>
            <a:r>
              <a:rPr lang="en-IN" dirty="0"/>
              <a:t>the programmer to assure the security of specifications </a:t>
            </a:r>
            <a:r>
              <a:rPr lang="en-IN" dirty="0" smtClean="0"/>
              <a:t>w.r.t the </a:t>
            </a:r>
            <a:r>
              <a:rPr lang="en-IN" dirty="0"/>
              <a:t>specified </a:t>
            </a:r>
            <a:r>
              <a:rPr lang="en-IN" dirty="0" smtClean="0"/>
              <a:t>environment</a:t>
            </a:r>
          </a:p>
          <a:p>
            <a:pPr algn="just"/>
            <a:r>
              <a:rPr lang="en-IN" dirty="0" smtClean="0"/>
              <a:t>First work </a:t>
            </a:r>
            <a:r>
              <a:rPr lang="en-IN" dirty="0"/>
              <a:t>that provides </a:t>
            </a:r>
            <a:r>
              <a:rPr lang="en-IN" dirty="0" smtClean="0"/>
              <a:t>a </a:t>
            </a:r>
            <a:r>
              <a:rPr lang="en-IN" dirty="0"/>
              <a:t>sound approach </a:t>
            </a:r>
            <a:r>
              <a:rPr lang="en-IN" dirty="0" smtClean="0"/>
              <a:t>for a general lattice, and enables </a:t>
            </a:r>
            <a:r>
              <a:rPr lang="en-IN" dirty="0"/>
              <a:t>a </a:t>
            </a:r>
            <a:r>
              <a:rPr lang="en-IN" dirty="0" smtClean="0"/>
              <a:t>blending </a:t>
            </a:r>
            <a:r>
              <a:rPr lang="en-IN" dirty="0"/>
              <a:t>of MAC (IFC) </a:t>
            </a:r>
            <a:r>
              <a:rPr lang="en-IN" dirty="0" smtClean="0"/>
              <a:t>and DAC </a:t>
            </a:r>
            <a:r>
              <a:rPr lang="en-IN" dirty="0"/>
              <a:t>(controlled downgrading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91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Bell-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LaPadula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 Model (1)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sz="2400" dirty="0" smtClean="0"/>
              <a:t>L is a linearly ordered set of security levels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7030A0"/>
                </a:solidFill>
              </a:rPr>
              <a:t>C is a lattice of security categories</a:t>
            </a:r>
          </a:p>
          <a:p>
            <a:pPr algn="just" eaLnBrk="1" hangingPunct="1">
              <a:lnSpc>
                <a:spcPct val="80000"/>
              </a:lnSpc>
            </a:pPr>
            <a:endParaRPr lang="en-US" sz="2400" dirty="0" smtClean="0"/>
          </a:p>
          <a:p>
            <a:pPr algn="just" eaLnBrk="1" hangingPunct="1">
              <a:lnSpc>
                <a:spcPct val="80000"/>
              </a:lnSpc>
            </a:pPr>
            <a:r>
              <a:rPr lang="en-US" sz="2400" dirty="0" smtClean="0"/>
              <a:t>Assigning security class: to a subject or an object  -- has two components : a hierarchical security level and a nonhierarchical security category.</a:t>
            </a:r>
          </a:p>
          <a:p>
            <a:pPr algn="just" eaLnBrk="1" hangingPunct="1">
              <a:lnSpc>
                <a:spcPct val="80000"/>
              </a:lnSpc>
            </a:pPr>
            <a:endParaRPr lang="en-US" sz="2400" dirty="0" smtClean="0"/>
          </a:p>
          <a:p>
            <a:pPr algn="just"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7030A0"/>
                </a:solidFill>
              </a:rPr>
              <a:t>The security level is called the clearance if applied to subjects, and classification if applied to objects.</a:t>
            </a:r>
          </a:p>
          <a:p>
            <a:pPr algn="just" eaLnBrk="1" hangingPunct="1">
              <a:lnSpc>
                <a:spcPct val="80000"/>
              </a:lnSpc>
            </a:pPr>
            <a:endParaRPr lang="en-US" sz="2400" dirty="0" smtClean="0"/>
          </a:p>
          <a:p>
            <a:pPr algn="just" eaLnBrk="1" hangingPunct="1">
              <a:lnSpc>
                <a:spcPct val="80000"/>
              </a:lnSpc>
            </a:pPr>
            <a:r>
              <a:rPr lang="en-US" sz="2400" dirty="0" smtClean="0"/>
              <a:t>Each security category is a set of compartments that represent natural or artificial characteristics of subjects and objects and is used to enforce the need-to-know principle.</a:t>
            </a:r>
          </a:p>
        </p:txBody>
      </p:sp>
    </p:spTree>
    <p:extLst>
      <p:ext uri="{BB962C8B-B14F-4D97-AF65-F5344CB8AC3E}">
        <p14:creationId xmlns:p14="http://schemas.microsoft.com/office/powerpoint/2010/main" val="313976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1272" y="2967335"/>
            <a:ext cx="8201471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Language Based </a:t>
            </a:r>
            <a:r>
              <a:rPr lang="en-US" sz="5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Security via</a:t>
            </a:r>
            <a:endParaRPr lang="en-US" sz="5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Constraint Generators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52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Achievements of RWFM in general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Principle of Full Information (Woo and Lam)</a:t>
            </a:r>
          </a:p>
          <a:p>
            <a:pPr lvl="1" algn="just"/>
            <a:r>
              <a:rPr lang="en-IN" dirty="0" smtClean="0"/>
              <a:t>in </a:t>
            </a:r>
            <a:r>
              <a:rPr lang="en-IN" dirty="0"/>
              <a:t>every </a:t>
            </a:r>
            <a:r>
              <a:rPr lang="en-IN" dirty="0" smtClean="0"/>
              <a:t>outgoing message, </a:t>
            </a:r>
            <a:r>
              <a:rPr lang="en-IN" dirty="0"/>
              <a:t>participants must </a:t>
            </a:r>
            <a:r>
              <a:rPr lang="en-IN" dirty="0" smtClean="0"/>
              <a:t>include all </a:t>
            </a:r>
            <a:r>
              <a:rPr lang="en-IN" dirty="0"/>
              <a:t>of the information they </a:t>
            </a:r>
            <a:r>
              <a:rPr lang="en-IN" dirty="0" smtClean="0"/>
              <a:t>have gathered </a:t>
            </a:r>
            <a:r>
              <a:rPr lang="en-IN" dirty="0"/>
              <a:t>so far in the </a:t>
            </a:r>
            <a:r>
              <a:rPr lang="en-IN" dirty="0" smtClean="0"/>
              <a:t>exchange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Principle1 of </a:t>
            </a:r>
            <a:r>
              <a:rPr lang="en-US" dirty="0" err="1" smtClean="0"/>
              <a:t>Abadi</a:t>
            </a:r>
            <a:r>
              <a:rPr lang="en-US" dirty="0" smtClean="0"/>
              <a:t> and Needham</a:t>
            </a:r>
          </a:p>
          <a:p>
            <a:pPr lvl="1" algn="just"/>
            <a:r>
              <a:rPr lang="en-IN" dirty="0" smtClean="0"/>
              <a:t>every </a:t>
            </a:r>
            <a:r>
              <a:rPr lang="en-IN" dirty="0"/>
              <a:t>message should say what it means: </a:t>
            </a:r>
            <a:r>
              <a:rPr lang="en-IN" dirty="0" smtClean="0"/>
              <a:t>the interpretation of </a:t>
            </a:r>
            <a:r>
              <a:rPr lang="en-IN" dirty="0"/>
              <a:t>the message should depend only on </a:t>
            </a:r>
            <a:r>
              <a:rPr lang="en-IN" dirty="0" smtClean="0"/>
              <a:t>its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87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9 at 6.3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5" y="304801"/>
            <a:ext cx="8018165" cy="64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29 at 6.3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" y="1600200"/>
            <a:ext cx="9155837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29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5322"/>
            <a:ext cx="7162799" cy="442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791200"/>
            <a:ext cx="50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If X &lt; y is not tested, it will be insecure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9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Non-Interference of Type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 program p  does not leak information </a:t>
            </a:r>
            <a:r>
              <a:rPr lang="en-US" dirty="0"/>
              <a:t>if, for all </a:t>
            </a:r>
            <a:r>
              <a:rPr lang="en-US" dirty="0" smtClean="0"/>
              <a:t>possible start </a:t>
            </a:r>
            <a:r>
              <a:rPr lang="en-US" dirty="0"/>
              <a:t>states  </a:t>
            </a:r>
            <a:r>
              <a:rPr lang="en-US" dirty="0" smtClean="0"/>
              <a:t>S1 </a:t>
            </a:r>
            <a:r>
              <a:rPr lang="en-US" dirty="0"/>
              <a:t>and  </a:t>
            </a:r>
            <a:r>
              <a:rPr lang="en-US" dirty="0" smtClean="0"/>
              <a:t>S2  </a:t>
            </a:r>
            <a:r>
              <a:rPr lang="en-US" dirty="0"/>
              <a:t>such that  </a:t>
            </a:r>
            <a:r>
              <a:rPr lang="en-US" dirty="0" smtClean="0"/>
              <a:t>S1 is identical S2 when projected on </a:t>
            </a:r>
            <a:r>
              <a:rPr lang="en-US" dirty="0" smtClean="0">
                <a:solidFill>
                  <a:srgbClr val="FF0000"/>
                </a:solidFill>
              </a:rPr>
              <a:t>low</a:t>
            </a:r>
            <a:r>
              <a:rPr lang="en-US" dirty="0" smtClean="0"/>
              <a:t>  </a:t>
            </a:r>
            <a:r>
              <a:rPr lang="en-US" dirty="0"/>
              <a:t>, whenever executing p  </a:t>
            </a:r>
            <a:r>
              <a:rPr lang="en-US" dirty="0" smtClean="0"/>
              <a:t>in S1   </a:t>
            </a:r>
            <a:r>
              <a:rPr lang="en-US" dirty="0"/>
              <a:t>terminates and results </a:t>
            </a:r>
            <a:r>
              <a:rPr lang="en-US" dirty="0" smtClean="0"/>
              <a:t>in S1’  </a:t>
            </a:r>
            <a:r>
              <a:rPr lang="en-US" dirty="0"/>
              <a:t>and executing p  in </a:t>
            </a:r>
            <a:r>
              <a:rPr lang="en-US" dirty="0" smtClean="0"/>
              <a:t>S2  </a:t>
            </a:r>
            <a:r>
              <a:rPr lang="en-US" dirty="0"/>
              <a:t>terminates and results in </a:t>
            </a:r>
            <a:r>
              <a:rPr lang="en-US" dirty="0" smtClean="0"/>
              <a:t>S2’ </a:t>
            </a:r>
            <a:r>
              <a:rPr lang="en-US" dirty="0"/>
              <a:t>, then </a:t>
            </a:r>
            <a:r>
              <a:rPr lang="en-US" dirty="0" smtClean="0"/>
              <a:t> S1’ and S2’  are congruent on  low .</a:t>
            </a:r>
          </a:p>
          <a:p>
            <a:r>
              <a:rPr lang="en-US" dirty="0" smtClean="0"/>
              <a:t>Similarly for Integrity --- Equivalence needs to be defined.</a:t>
            </a:r>
          </a:p>
          <a:p>
            <a:r>
              <a:rPr lang="en-US" dirty="0" smtClean="0"/>
              <a:t>Termination </a:t>
            </a:r>
            <a:r>
              <a:rPr lang="mr-IN" dirty="0" smtClean="0"/>
              <a:t>–</a:t>
            </a:r>
            <a:r>
              <a:rPr lang="en-US" dirty="0" smtClean="0"/>
              <a:t>sensitive non-interference:  as above with the addition “it terminates”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Generalized forms of Non-interference for concurrent systems  ( </a:t>
            </a:r>
            <a:r>
              <a:rPr lang="en-US" dirty="0" err="1" smtClean="0">
                <a:solidFill>
                  <a:srgbClr val="0000FF"/>
                </a:solidFill>
              </a:rPr>
              <a:t>Naren</a:t>
            </a:r>
            <a:r>
              <a:rPr lang="en-US" smtClean="0">
                <a:solidFill>
                  <a:srgbClr val="0000FF"/>
                </a:solidFill>
              </a:rPr>
              <a:t> and RKS 2017)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7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 Example using JIF</a:t>
            </a:r>
            <a:endParaRPr lang="en-US" dirty="0"/>
          </a:p>
        </p:txBody>
      </p:sp>
      <p:pic>
        <p:nvPicPr>
          <p:cNvPr id="4" name="Content Placeholder 3" descr="Screen Shot 2017-01-29 at 8.29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8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55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achievements  </a:t>
            </a:r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in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general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Canonical Intensional Specification (Roscoe)</a:t>
            </a:r>
          </a:p>
          <a:p>
            <a:pPr lvl="1" algn="just"/>
            <a:r>
              <a:rPr lang="en-IN" dirty="0" smtClean="0"/>
              <a:t>no </a:t>
            </a:r>
            <a:r>
              <a:rPr lang="en-IN" dirty="0"/>
              <a:t>participant can believe a protocol run has </a:t>
            </a:r>
            <a:r>
              <a:rPr lang="en-IN" dirty="0" smtClean="0"/>
              <a:t>completed unless </a:t>
            </a:r>
            <a:r>
              <a:rPr lang="en-IN" dirty="0"/>
              <a:t>a correct series of messages has </a:t>
            </a:r>
            <a:r>
              <a:rPr lang="en-IN" dirty="0" smtClean="0"/>
              <a:t>occurred up to and </a:t>
            </a:r>
            <a:r>
              <a:rPr lang="en-IN" dirty="0"/>
              <a:t>including the last message the given </a:t>
            </a:r>
            <a:r>
              <a:rPr lang="en-IN" dirty="0" smtClean="0"/>
              <a:t>participant communicates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Abadi</a:t>
            </a:r>
            <a:r>
              <a:rPr lang="en-US" dirty="0" smtClean="0"/>
              <a:t> advocates</a:t>
            </a:r>
          </a:p>
          <a:p>
            <a:pPr lvl="1" algn="just"/>
            <a:r>
              <a:rPr lang="en-IN" dirty="0"/>
              <a:t>specification should say how principals check </a:t>
            </a:r>
            <a:r>
              <a:rPr lang="en-IN" dirty="0" smtClean="0"/>
              <a:t>the messages </a:t>
            </a:r>
            <a:r>
              <a:rPr lang="en-IN" dirty="0"/>
              <a:t>they receive, before responding to them</a:t>
            </a:r>
          </a:p>
        </p:txBody>
      </p:sp>
    </p:spTree>
    <p:extLst>
      <p:ext uri="{BB962C8B-B14F-4D97-AF65-F5344CB8AC3E}">
        <p14:creationId xmlns:p14="http://schemas.microsoft.com/office/powerpoint/2010/main" val="366965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Conclusions</a:t>
            </a:r>
            <a:endParaRPr lang="en-US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novel security model that enables decentralized IFC that maintains MAC </a:t>
            </a:r>
            <a:r>
              <a:rPr lang="en-US" dirty="0" err="1" smtClean="0"/>
              <a:t>wrt</a:t>
            </a:r>
            <a:r>
              <a:rPr lang="en-US" dirty="0" smtClean="0"/>
              <a:t> DAC.</a:t>
            </a:r>
          </a:p>
          <a:p>
            <a:r>
              <a:rPr lang="en-US" dirty="0" smtClean="0"/>
              <a:t>The model is complete </a:t>
            </a:r>
            <a:r>
              <a:rPr lang="en-US" dirty="0" err="1" smtClean="0"/>
              <a:t>wrt</a:t>
            </a:r>
            <a:r>
              <a:rPr lang="en-US" dirty="0" smtClean="0"/>
              <a:t> Denning’s Model and enables generation of labels automatically</a:t>
            </a:r>
          </a:p>
          <a:p>
            <a:r>
              <a:rPr lang="en-US" dirty="0" smtClean="0"/>
              <a:t>Currently, building a full fledge Operating System that is provable IFC secure (establishing properties </a:t>
            </a:r>
            <a:r>
              <a:rPr lang="en-US" dirty="0"/>
              <a:t>like  isolation, noninterference, confidentiality, integrity, availability and accountability</a:t>
            </a:r>
            <a:r>
              <a:rPr lang="en-IN" dirty="0"/>
              <a:t> </a:t>
            </a:r>
            <a:r>
              <a:rPr lang="en-I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0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Conclusions: Potential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Building protocol specification language for assuring </a:t>
            </a:r>
            <a:r>
              <a:rPr lang="en-US" dirty="0" smtClean="0"/>
              <a:t>protocol (including crypto) </a:t>
            </a:r>
            <a:r>
              <a:rPr lang="en-US" dirty="0"/>
              <a:t>workflows</a:t>
            </a:r>
            <a:endParaRPr lang="en-IN" sz="4800" b="1" dirty="0"/>
          </a:p>
          <a:p>
            <a:r>
              <a:rPr lang="en-US" dirty="0" smtClean="0"/>
              <a:t>Establishing possible web attacks in protocols with the given threat model</a:t>
            </a:r>
            <a:endParaRPr lang="en-IN" sz="4800" b="1" dirty="0"/>
          </a:p>
          <a:p>
            <a:r>
              <a:rPr lang="en-US" dirty="0"/>
              <a:t>Compliance of security policies for health </a:t>
            </a:r>
            <a:r>
              <a:rPr lang="en-US" dirty="0" smtClean="0"/>
              <a:t>information networks</a:t>
            </a:r>
            <a:endParaRPr lang="en-IN" sz="4800" b="1" dirty="0"/>
          </a:p>
          <a:p>
            <a:r>
              <a:rPr lang="en-US" dirty="0" smtClean="0"/>
              <a:t>Establishing formally privacy requirements based on purpose.</a:t>
            </a:r>
          </a:p>
          <a:p>
            <a:r>
              <a:rPr lang="en-US" dirty="0" smtClean="0"/>
              <a:t>Checking </a:t>
            </a:r>
            <a:r>
              <a:rPr lang="en-US" dirty="0"/>
              <a:t>policy (privacy) compliance of social networks and their affiliates.</a:t>
            </a:r>
            <a:endParaRPr lang="en-IN" sz="4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4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4877</TotalTime>
  <Words>7648</Words>
  <Application>Microsoft Macintosh PowerPoint</Application>
  <PresentationFormat>On-screen Show (4:3)</PresentationFormat>
  <Paragraphs>666</Paragraphs>
  <Slides>99</Slides>
  <Notes>23</Notes>
  <HiddenSlides>25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Office Theme</vt:lpstr>
      <vt:lpstr>Equation</vt:lpstr>
      <vt:lpstr>Information Flow Control (IFC) Introduction</vt:lpstr>
      <vt:lpstr>Information Flow Control (IFC) Basics</vt:lpstr>
      <vt:lpstr>IFC</vt:lpstr>
      <vt:lpstr>Lattice Model</vt:lpstr>
      <vt:lpstr>Lattice Model</vt:lpstr>
      <vt:lpstr>Lattice (contd)</vt:lpstr>
      <vt:lpstr>Information Flows</vt:lpstr>
      <vt:lpstr>PowerPoint Presentation</vt:lpstr>
      <vt:lpstr>Bell-LaPadula Model (1) </vt:lpstr>
      <vt:lpstr>Bell-LaPadula Model (2)</vt:lpstr>
      <vt:lpstr>Bell-LaPadula Model (3)</vt:lpstr>
      <vt:lpstr>The Biba Model</vt:lpstr>
      <vt:lpstr>The Biba Model contd…</vt:lpstr>
      <vt:lpstr>Bell-LaPadula vs Biba</vt:lpstr>
      <vt:lpstr>PowerPoint Presentation</vt:lpstr>
      <vt:lpstr> Protecting Privacy in a Distributed Network </vt:lpstr>
      <vt:lpstr>Confidentiality Example</vt:lpstr>
      <vt:lpstr>Vickery Auction</vt:lpstr>
      <vt:lpstr>Enforcing data security policy while executing untrusted code</vt:lpstr>
      <vt:lpstr>Conference Systems</vt:lpstr>
      <vt:lpstr>State of the Art</vt:lpstr>
      <vt:lpstr>Decentralized Label Model Myers and Liskov (2000)</vt:lpstr>
      <vt:lpstr>PowerPoint Presentation</vt:lpstr>
      <vt:lpstr>Drawbacks of State-of-the-art</vt:lpstr>
      <vt:lpstr>Drawbacks of State-of-the-art</vt:lpstr>
      <vt:lpstr>Drawbacks of State-of-the-art</vt:lpstr>
      <vt:lpstr>Drawbacks of State-of-the-art</vt:lpstr>
      <vt:lpstr>Drawbacks of State-of-the-art</vt:lpstr>
      <vt:lpstr>PowerPoint Presentation</vt:lpstr>
      <vt:lpstr>Readers-Writers Labels</vt:lpstr>
      <vt:lpstr>RWFM Label Format</vt:lpstr>
      <vt:lpstr>Permissible Flows in RWFM</vt:lpstr>
      <vt:lpstr>Join and Meet of RW Classes</vt:lpstr>
      <vt:lpstr>RW Classes form a Bounded Pre-Lattice</vt:lpstr>
      <vt:lpstr>Readers-Writers Flow Model</vt:lpstr>
      <vt:lpstr>Notation</vt:lpstr>
      <vt:lpstr>Access Rules in RWFM</vt:lpstr>
      <vt:lpstr>Completeness of RWFM w.r.to Denning</vt:lpstr>
      <vt:lpstr>Proof sketch</vt:lpstr>
      <vt:lpstr>RW policy equivalent: Subjects </vt:lpstr>
      <vt:lpstr>RW policy equivalent: Objects</vt:lpstr>
      <vt:lpstr>Illustrative Examples</vt:lpstr>
      <vt:lpstr>Illustrative Examples (contd)</vt:lpstr>
      <vt:lpstr>State of an Information System</vt:lpstr>
      <vt:lpstr>State Transitions in RWFM</vt:lpstr>
      <vt:lpstr>State Transitions in RWFM</vt:lpstr>
      <vt:lpstr>State Transitions in RWFM</vt:lpstr>
      <vt:lpstr>State Transitions in RWFM</vt:lpstr>
      <vt:lpstr>State Transitions in RWFM</vt:lpstr>
      <vt:lpstr>Downgrading (Declassifying)</vt:lpstr>
      <vt:lpstr>Reasoning about Information Flow between Objects in RWFM (1)</vt:lpstr>
      <vt:lpstr>Reasoning about Information Flow between Objects in RWFM (2)</vt:lpstr>
      <vt:lpstr>Reasoning about Information Flow between Objects in RWFM (3)</vt:lpstr>
      <vt:lpstr>Information Flow between entities in RWFM</vt:lpstr>
      <vt:lpstr>Informally</vt:lpstr>
      <vt:lpstr>Access Rules in RWFM (recap..)</vt:lpstr>
      <vt:lpstr>Characteristic Properties of RW-policy derived from Denning’s policy</vt:lpstr>
      <vt:lpstr>Reducing Checking</vt:lpstr>
      <vt:lpstr>Characteristic Properties of RW-policy derived from Denning’s policy</vt:lpstr>
      <vt:lpstr>Further Simplifications</vt:lpstr>
      <vt:lpstr>RWFM permits intuitive specifications with simple access checks</vt:lpstr>
      <vt:lpstr>Relations among subjects in RWFM</vt:lpstr>
      <vt:lpstr>Subject dominance relations in RWFM</vt:lpstr>
      <vt:lpstr>Principal hierarchy vs subject dominance</vt:lpstr>
      <vt:lpstr>Example-1 WebTax</vt:lpstr>
      <vt:lpstr>Example-1 WebTax</vt:lpstr>
      <vt:lpstr>Example-1 WebTax</vt:lpstr>
      <vt:lpstr>DLM, DC and RWFM Comparison</vt:lpstr>
      <vt:lpstr>DLM, DC and RWFM Comparison</vt:lpstr>
      <vt:lpstr>Example-2 Chair – Conference Management System</vt:lpstr>
      <vt:lpstr>Example-2 Chair – Conference Management System</vt:lpstr>
      <vt:lpstr>Example-2 Chair – Conference Management System</vt:lpstr>
      <vt:lpstr>Example-2 Chair – Conference Management System</vt:lpstr>
      <vt:lpstr>Readers-Writers Label Model Advantages</vt:lpstr>
      <vt:lpstr>PowerPoint Presentation</vt:lpstr>
      <vt:lpstr>Example - 1</vt:lpstr>
      <vt:lpstr>Analysis – two-point lattice</vt:lpstr>
      <vt:lpstr>Analysis – RWFM</vt:lpstr>
      <vt:lpstr>Summary</vt:lpstr>
      <vt:lpstr>Example - 2 </vt:lpstr>
      <vt:lpstr>Analysis – RWFM</vt:lpstr>
      <vt:lpstr>Analysis – DIFC</vt:lpstr>
      <vt:lpstr>Comparison – RWFM vs DIFC</vt:lpstr>
      <vt:lpstr>Drawbacks of the diamond lattice approach</vt:lpstr>
      <vt:lpstr>Example - 3</vt:lpstr>
      <vt:lpstr>Analysis – RWFM labels</vt:lpstr>
      <vt:lpstr>RWFM vs Laminar</vt:lpstr>
      <vt:lpstr>RWFM vs Laminar (1)</vt:lpstr>
      <vt:lpstr>Summary</vt:lpstr>
      <vt:lpstr>PowerPoint Presentation</vt:lpstr>
      <vt:lpstr>Achievements of RWFM in general</vt:lpstr>
      <vt:lpstr>PowerPoint Presentation</vt:lpstr>
      <vt:lpstr>PowerPoint Presentation</vt:lpstr>
      <vt:lpstr>PowerPoint Presentation</vt:lpstr>
      <vt:lpstr>Non-Interference of Type Systems</vt:lpstr>
      <vt:lpstr>Tax Example using JIF</vt:lpstr>
      <vt:lpstr> RWFM achievements  in general</vt:lpstr>
      <vt:lpstr>Conclusions</vt:lpstr>
      <vt:lpstr>Conclusions: Potential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RWFM: A Novel Information Flow Control Model</dc:title>
  <dc:creator>Jyothi</dc:creator>
  <cp:lastModifiedBy>R K Shyamasundar</cp:lastModifiedBy>
  <cp:revision>313</cp:revision>
  <dcterms:created xsi:type="dcterms:W3CDTF">2006-08-16T00:00:00Z</dcterms:created>
  <dcterms:modified xsi:type="dcterms:W3CDTF">2018-04-02T09:42:45Z</dcterms:modified>
</cp:coreProperties>
</file>